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5" r:id="rId2"/>
    <p:sldId id="8092" r:id="rId3"/>
    <p:sldId id="8094" r:id="rId4"/>
    <p:sldId id="8095" r:id="rId5"/>
    <p:sldId id="8096" r:id="rId6"/>
    <p:sldId id="8093" r:id="rId7"/>
    <p:sldId id="8097" r:id="rId8"/>
    <p:sldId id="8098" r:id="rId9"/>
    <p:sldId id="8099" r:id="rId10"/>
    <p:sldId id="8100" r:id="rId11"/>
    <p:sldId id="8101" r:id="rId12"/>
    <p:sldId id="8102" r:id="rId13"/>
    <p:sldId id="8119" r:id="rId14"/>
    <p:sldId id="8122" r:id="rId15"/>
    <p:sldId id="8123" r:id="rId16"/>
    <p:sldId id="8124" r:id="rId17"/>
    <p:sldId id="8125" r:id="rId18"/>
    <p:sldId id="8126" r:id="rId19"/>
    <p:sldId id="8103" r:id="rId20"/>
    <p:sldId id="8104" r:id="rId21"/>
    <p:sldId id="8106" r:id="rId22"/>
    <p:sldId id="8129" r:id="rId23"/>
    <p:sldId id="8128" r:id="rId24"/>
    <p:sldId id="8107" r:id="rId25"/>
    <p:sldId id="8108" r:id="rId26"/>
    <p:sldId id="8109" r:id="rId27"/>
    <p:sldId id="8110" r:id="rId28"/>
    <p:sldId id="8111" r:id="rId29"/>
    <p:sldId id="8112" r:id="rId30"/>
    <p:sldId id="8113" r:id="rId31"/>
    <p:sldId id="8114" r:id="rId32"/>
    <p:sldId id="8115" r:id="rId33"/>
    <p:sldId id="8116" r:id="rId34"/>
    <p:sldId id="8117" r:id="rId35"/>
    <p:sldId id="8118" r:id="rId36"/>
    <p:sldId id="8120" r:id="rId37"/>
    <p:sldId id="8121" r:id="rId38"/>
    <p:sldId id="8127" r:id="rId39"/>
    <p:sldId id="781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34A97-D6AB-4AAD-879F-7A715553A2DA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90101-8210-44AB-85CD-F7FB392EC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9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27E7C-E553-41F8-A122-D69E7217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0205EB-8C07-4FC6-BB33-4D2AA6B3C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8FD4F-6F0E-499A-B72C-8951B3F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C2192-D692-4611-9A92-0A05FB4D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949DF-DBEF-40CF-B6B3-C2A5AC5A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2F5E6-5CB3-411D-A92C-9C5A05D2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BC1433-F38F-4B7D-8404-547C0CA2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1098-954B-4F7E-8185-23D5CB6A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35E6C-D43F-49A8-A57C-44E255DE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70C3C-9484-4A76-96CA-6A8313F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0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8B6B71-E1C0-48D6-8E0E-C92F96F1B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C72C37-EACB-471F-8F4F-8B05E3EF5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1A0488-0CB2-4E9A-B216-F2517C33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B45C93-C346-46CF-A56C-0AAE2DB8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5BFA3-6E38-45A5-A071-5D88F767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2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635" y="-9525"/>
            <a:ext cx="12190730" cy="3581400"/>
            <a:chOff x="1" y="-15"/>
            <a:chExt cx="19198" cy="5640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-15"/>
              <a:ext cx="19198" cy="56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层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740" y="387"/>
              <a:ext cx="3720" cy="15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8243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F88BF-6FAE-4369-B44F-BB5C7D8E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18630-7BD5-4DF6-BD65-E549AD687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8839D-B385-4BCC-A53B-E486857E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8B8E-70AE-4562-A253-D9CD723B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203FC-1843-46A2-BBFF-CF27FD9C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113D2-9CB9-4C14-83AE-6FFAB81E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EF04B2-1282-443D-9B50-F40130D17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E803F-5BB6-48AA-B82F-6DF03B6F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6EC7B-A303-47E8-A447-92D27AC3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3507D-14F7-465A-96E6-EF18273F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9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8DEA4-441A-418E-B0DB-31185BF0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A52D2-8B81-4F02-A14F-F66D06BF6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991E9C-9CDD-4C6B-83FD-A345B1B9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7C9EF6-4983-4C38-8640-B672D8A3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C04F97-4CFF-4958-BA98-7987005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54021-B692-42A2-B0A6-8D3F126F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5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BFC87-70AE-40B3-A4EE-BA215A65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9D8B71-3AC0-498D-8BD7-7D88183C4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2CB463-61D2-4335-B449-CE9E5628D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B639CF-7025-427C-9BE2-C0F6DD78C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9DA920-BE6E-42C5-84D8-807362EBF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889C40-18EA-435E-A9FA-28D36338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9CF4C4-7CCD-4555-9147-00D61DB8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4E77CC-02FA-4720-957B-BF475F8C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1763A-10DE-436B-A709-7479D342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5D2B-5C7B-42C3-8C7F-4F7B701F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4B369-DEF3-4D82-8F3C-F7F1AA23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17A4-DF4E-499D-8066-07F7472C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43C392-C16A-4CD3-8649-3072924C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801C40-45E2-4314-8748-8592D1A8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5FB96-CE5A-4F2A-84AD-3D81852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20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74576-B7CD-492C-848F-842FB9EB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59FFF-B118-437E-A41B-35ADD1C5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FABEFA-51C9-4354-9A1A-874B1379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743F31-4AEF-4885-BBDD-76BC6A73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AA8890-D6AB-4969-84EC-4F49F620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6CE83C-FD52-41CB-9A50-D2E831FB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1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47795-5FBE-4042-8E7A-CE2E93C9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E97B5-8540-44E3-AD09-8D80D05AD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9A3AB5-FE8E-4394-8075-EF2AF1A66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F150A-5FC4-495F-8EC9-AA564BA1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94E5D-3496-41BC-A3B6-B0A0D3C1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99A7A7-C3D7-4A60-A8A2-5B090B11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1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01277-FCFE-4D77-A32A-E5391273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4B084-BBB6-4D27-949A-7182D582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F40BC-AC80-4DC9-B5BD-5BC4FAA2C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6C0F-987B-4665-9034-4615BA017D77}" type="datetimeFigureOut">
              <a:rPr lang="zh-CN" altLang="en-US" smtClean="0"/>
              <a:t>2023-05-29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575BB-A610-4079-BFBB-2DCEF78A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607FE-DEE1-431E-B631-607A509F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hyperlink" Target="mailto:shliu@hit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1" Type="http://schemas.openxmlformats.org/officeDocument/2006/relationships/tags" Target="../tags/tag8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image" Target="../media/image29.tmp"/><Relationship Id="rId10" Type="http://schemas.openxmlformats.org/officeDocument/2006/relationships/tags" Target="../tags/tag14.xml"/><Relationship Id="rId19" Type="http://schemas.openxmlformats.org/officeDocument/2006/relationships/image" Target="../media/image28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4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051152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sym typeface="+mn-ea"/>
              </a:rPr>
              <a:t>人工智能数学基础</a:t>
            </a:r>
            <a:endParaRPr lang="en-US" altLang="zh-CN" sz="5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sym typeface="+mn-ea"/>
            </a:endParaRPr>
          </a:p>
          <a:p>
            <a:pPr algn="ctr"/>
            <a:r>
              <a:rPr lang="en-US" altLang="zh-CN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Essential Math for AI</a:t>
            </a:r>
          </a:p>
          <a:p>
            <a:pPr algn="ctr"/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章 贝叶斯公式与检测准则</a:t>
            </a:r>
            <a:endParaRPr sz="5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3089" y="3728884"/>
            <a:ext cx="7583024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哈尔滨工业大学计算学部人工智能专业 刘绍辉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7660" y="4339590"/>
            <a:ext cx="11443970" cy="1774825"/>
            <a:chOff x="-9897" y="2571750"/>
            <a:chExt cx="9147320" cy="1493593"/>
          </a:xfrm>
        </p:grpSpPr>
        <p:pic>
          <p:nvPicPr>
            <p:cNvPr id="14" name="Picture 5" descr="c:\users\administrator\appdata\roaming\360se6\User Data\temp\15316320130613174438_960x720.jp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6" cstate="print"/>
            <a:srcRect/>
            <a:stretch>
              <a:fillRect/>
            </a:stretch>
          </p:blipFill>
          <p:spPr bwMode="auto">
            <a:xfrm>
              <a:off x="-9897" y="2909537"/>
              <a:ext cx="2771800" cy="862026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5" name="Picture 7" descr="c:\users\administrator\appdata\roaming\360se6\User Data\temp\w296h504768_1404098312_661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27733" y="2891991"/>
              <a:ext cx="2709690" cy="914521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6" name="Picture 3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8" cstate="print"/>
            <a:srcRect/>
            <a:stretch>
              <a:fillRect/>
            </a:stretch>
          </p:blipFill>
          <p:spPr bwMode="auto">
            <a:xfrm>
              <a:off x="2627783" y="2571750"/>
              <a:ext cx="3960441" cy="1493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13FE52-58D7-4C36-819A-21C87277DBDB}"/>
              </a:ext>
            </a:extLst>
          </p:cNvPr>
          <p:cNvSpPr txBox="1"/>
          <p:nvPr/>
        </p:nvSpPr>
        <p:spPr>
          <a:xfrm>
            <a:off x="3865369" y="4340128"/>
            <a:ext cx="427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  <a:hlinkClick r:id="rId9"/>
              </a:rPr>
              <a:t>shliu@hit.edu.cn</a:t>
            </a:r>
            <a:endParaRPr lang="en-US" altLang="zh-CN" sz="2400" b="1" dirty="0">
              <a:latin typeface="+mn-ea"/>
            </a:endParaRPr>
          </a:p>
          <a:p>
            <a:pPr algn="ctr"/>
            <a:r>
              <a:rPr lang="zh-CN" altLang="en-US" sz="2400" b="1" dirty="0">
                <a:latin typeface="+mn-ea"/>
              </a:rPr>
              <a:t>微信：</a:t>
            </a:r>
            <a:r>
              <a:rPr lang="en-US" altLang="zh-CN" sz="2400" b="1" dirty="0">
                <a:latin typeface="+mn-ea"/>
              </a:rPr>
              <a:t>shliu13503627854</a:t>
            </a:r>
          </a:p>
          <a:p>
            <a:pPr algn="ctr"/>
            <a:r>
              <a:rPr lang="en-US" altLang="zh-CN" sz="2400" b="1" dirty="0">
                <a:latin typeface="+mn-ea"/>
              </a:rPr>
              <a:t>2023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月</a:t>
            </a:r>
            <a:r>
              <a:rPr lang="en-US" altLang="zh-CN" sz="2400" b="1" dirty="0">
                <a:latin typeface="+mn-ea"/>
              </a:rPr>
              <a:t>24</a:t>
            </a:r>
            <a:r>
              <a:rPr lang="zh-CN" altLang="en-US" sz="2400" b="1" dirty="0">
                <a:latin typeface="+mn-ea"/>
              </a:rPr>
              <a:t>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161AB-1D57-4C6A-B681-3C990D18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9C194F-FB5E-406D-B321-157DDE2E2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=)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×0.001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×0.001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×0.999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=7.5%</m:t>
                    </m:r>
                  </m:oMath>
                </a14:m>
                <a:endParaRPr lang="en-US" altLang="zh-CN" sz="3200" dirty="0"/>
              </a:p>
              <a:p>
                <a:r>
                  <a:rPr lang="zh-CN" altLang="en-US" sz="3200" dirty="0"/>
                  <a:t>倒数第⼆个等式是因为两次检查是独立的，另⼀⽅面我们还发现P(B</a:t>
                </a:r>
                <a:r>
                  <a:rPr lang="en-US" altLang="zh-CN" sz="3200" dirty="0"/>
                  <a:t>,</a:t>
                </a:r>
                <a:r>
                  <a:rPr lang="zh-CN" altLang="en-US" sz="3200" dirty="0"/>
                  <a:t>B|A)+P(B</a:t>
                </a:r>
                <a:r>
                  <a:rPr lang="en-US" altLang="zh-CN" sz="3200" dirty="0"/>
                  <a:t>,</a:t>
                </a:r>
                <a:r>
                  <a:rPr lang="zh-CN" altLang="en-US" sz="3200" dirty="0"/>
                  <a:t>B|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sz="3200" dirty="0"/>
                  <a:t>) ≠1, ⽽P(B|A) + P(B|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sz="3200" dirty="0"/>
                  <a:t>) = 1. （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请解释原因</a:t>
                </a:r>
                <a:r>
                  <a:rPr lang="zh-CN" altLang="en-US" sz="3200" dirty="0"/>
                  <a:t>） 实际上P(B|A) + P(B|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sz="3200" dirty="0"/>
                  <a:t>)不⼀定是1。</a:t>
                </a:r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9C194F-FB5E-406D-B321-157DDE2E2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1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EF40F-8EA7-4059-8C52-1C9BB0FE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贝叶斯分类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E0C73-BFE3-4371-BCB2-8F60BA26C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/>
                  <a:t>分类问题</a:t>
                </a:r>
                <a:endParaRPr lang="en-US" altLang="zh-CN" sz="2000" dirty="0"/>
              </a:p>
              <a:p>
                <a:pPr lvl="1"/>
                <a:r>
                  <a:rPr lang="zh-CN" altLang="en-US" sz="1800" dirty="0"/>
                  <a:t>无监督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聚类：将集合分成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1800" dirty="0"/>
                  <a:t>组或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1800" dirty="0"/>
                  <a:t>类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有监督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分类：已知类别或标签，找到映射关系</a:t>
                </a:r>
                <a:endParaRPr lang="en-US" altLang="zh-CN" sz="1800" dirty="0"/>
              </a:p>
              <a:p>
                <a:r>
                  <a:rPr lang="zh-CN" altLang="en-US" sz="2000" dirty="0"/>
                  <a:t>概率观点的有监督分类</a:t>
                </a:r>
                <a:endParaRPr lang="en-US" altLang="zh-CN" sz="2000" dirty="0"/>
              </a:p>
              <a:p>
                <a:pPr lvl="1"/>
                <a:r>
                  <a:rPr lang="zh-CN" altLang="en-US" sz="1800" dirty="0"/>
                  <a:t>给定属性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800" dirty="0"/>
                  <a:t>和类别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𝑪</m:t>
                    </m:r>
                    <m:r>
                      <a:rPr lang="en-US" altLang="zh-CN" sz="1800" b="1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使得给定属性下最大化概率</a:t>
                </a:r>
                <a:r>
                  <a:rPr lang="en-US" altLang="zh-CN" sz="1800" dirty="0"/>
                  <a:t>MAP</a:t>
                </a:r>
                <a:r>
                  <a:rPr lang="zh-CN" altLang="en-US" sz="1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[</m:t>
                    </m:r>
                    <m:r>
                      <a:rPr lang="en-US" altLang="zh-CN" sz="1800" b="1" i="1">
                        <a:latin typeface="Cambria Math"/>
                      </a:rPr>
                      <m:t>𝒎𝒂𝒙</m:t>
                    </m:r>
                    <m:r>
                      <a:rPr lang="en-US" altLang="zh-CN" sz="1800" b="1" i="1">
                        <a:latin typeface="Cambria Math"/>
                      </a:rPr>
                      <m:t> 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r>
                      <a:rPr lang="en-US" altLang="zh-CN" sz="1800" b="1" i="1">
                        <a:latin typeface="Cambria Math"/>
                      </a:rPr>
                      <m:t>𝑪</m:t>
                    </m:r>
                    <m:r>
                      <m:rPr>
                        <m:lit/>
                      </m:rPr>
                      <a:rPr lang="en-US" altLang="zh-CN" sz="1800" b="1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)]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𝑨</m:t>
                    </m:r>
                    <m:r>
                      <a:rPr lang="en-US" altLang="zh-CN" sz="1800" b="1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则为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𝒎𝒂𝒙𝑷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r>
                      <a:rPr lang="en-US" altLang="zh-CN" sz="1800" b="1" i="1">
                        <a:latin typeface="Cambria Math"/>
                      </a:rPr>
                      <m:t>𝑪</m:t>
                    </m:r>
                    <m:r>
                      <m:rPr>
                        <m:lit/>
                      </m:rPr>
                      <a:rPr lang="en-US" altLang="zh-CN" sz="1800" b="1" i="1">
                        <a:latin typeface="Cambria Math"/>
                      </a:rPr>
                      <m:t>|</m:t>
                    </m:r>
                    <m:r>
                      <a:rPr lang="en-US" altLang="zh-CN" sz="1800" b="1" i="1">
                        <a:latin typeface="Cambria Math"/>
                      </a:rPr>
                      <m:t>𝑨</m:t>
                    </m:r>
                    <m:r>
                      <a:rPr lang="en-US" altLang="zh-CN" sz="1800" b="1" i="1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en-US" altLang="zh-CN" sz="2000" dirty="0"/>
                  <a:t>Bayesian </a:t>
                </a:r>
                <a:r>
                  <a:rPr lang="zh-CN" altLang="en-US" sz="2000" dirty="0"/>
                  <a:t>分类器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  <m:r>
                          <m:rPr>
                            <m:lit/>
                          </m:rPr>
                          <a:rPr lang="en-US" altLang="zh-CN" sz="1800" b="1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=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1800" b="1" i="1">
                        <a:latin typeface="Cambria Math"/>
                      </a:rPr>
                      <m:t>|</m:t>
                    </m:r>
                    <m:r>
                      <a:rPr lang="en-US" altLang="zh-CN" sz="1800" b="1" i="1">
                        <a:latin typeface="Cambria Math"/>
                      </a:rPr>
                      <m:t>𝑪</m:t>
                    </m:r>
                    <m:r>
                      <a:rPr lang="en-US" altLang="zh-CN" sz="1800" b="1" i="1">
                        <a:latin typeface="Cambria Math"/>
                      </a:rPr>
                      <m:t>)/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紧凑表示为：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  <m:r>
                          <m:rPr>
                            <m:lit/>
                          </m:rPr>
                          <a:rPr lang="en-US" altLang="zh-CN" sz="1800" b="1" i="1">
                            <a:latin typeface="Cambria Math"/>
                          </a:rPr>
                          <m:t>|</m:t>
                        </m:r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=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r>
                      <a:rPr lang="en-US" altLang="zh-CN" sz="1800" b="1" i="1">
                        <a:latin typeface="Cambria Math"/>
                      </a:rPr>
                      <m:t>𝑨</m:t>
                    </m:r>
                    <m:r>
                      <m:rPr>
                        <m:lit/>
                      </m:rPr>
                      <a:rPr lang="en-US" altLang="zh-CN" sz="1800" b="1" i="1">
                        <a:latin typeface="Cambria Math"/>
                      </a:rPr>
                      <m:t>|</m:t>
                    </m:r>
                    <m:r>
                      <a:rPr lang="en-US" altLang="zh-CN" sz="1800" b="1" i="1">
                        <a:latin typeface="Cambria Math"/>
                      </a:rPr>
                      <m:t>𝑪</m:t>
                    </m:r>
                    <m:r>
                      <a:rPr lang="en-US" altLang="zh-CN" sz="1800" b="1" i="1">
                        <a:latin typeface="Cambria Math"/>
                      </a:rPr>
                      <m:t>)/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r>
                      <a:rPr lang="en-US" altLang="zh-CN" sz="1800" b="1" i="1">
                        <a:latin typeface="Cambria Math"/>
                      </a:rPr>
                      <m:t>𝑨</m:t>
                    </m:r>
                    <m:r>
                      <a:rPr lang="en-US" altLang="zh-CN" sz="1800" b="1" i="1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因此分类器问题表示为：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𝑪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𝒎𝒂𝒙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>
                                <a:latin typeface="Cambria Math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1" i="1">
                                    <a:latin typeface="Cambria Math"/>
                                  </a:rPr>
                                  <m:t>𝑨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sz="1800" b="1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altLang="zh-CN" sz="18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800" b="1" i="1">
                                <a:latin typeface="Cambria Math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E0C73-BFE3-4371-BCB2-8F60BA26C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0264D8A2-6AB6-411E-BE19-EBFE1681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053" y="365125"/>
            <a:ext cx="24765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58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EF40F-8EA7-4059-8C52-1C9BB0FE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贝叶斯分类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E0C73-BFE3-4371-BCB2-8F60BA26C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41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200" dirty="0"/>
                  <a:t>注意：一般假定属性之间相互独立，则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200" dirty="0"/>
              </a:p>
              <a:p>
                <a:pPr lvl="1"/>
                <a:r>
                  <a:rPr lang="zh-CN" altLang="en-US" sz="1800" dirty="0"/>
                  <a:t>从专家或者数据都可以估计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/</m:t>
                    </m:r>
                    <m:r>
                      <a:rPr lang="en-US" altLang="zh-CN" sz="1800" b="1" i="1">
                        <a:latin typeface="Cambria Math"/>
                      </a:rPr>
                      <m:t>𝑵</m:t>
                    </m:r>
                  </m:oMath>
                </a14:m>
                <a:r>
                  <a:rPr lang="en-US" altLang="zh-CN" sz="18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dirty="0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 dirty="0">
                                <a:latin typeface="Cambria Math"/>
                              </a:rPr>
                              <m:t>𝒋𝒌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1800" b="1" i="1" dirty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dirty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800" b="1" i="1" dirty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altLang="zh-CN" sz="1800" b="1" i="1" dirty="0">
                            <a:latin typeface="Cambria Math"/>
                          </a:rPr>
                          <m:t>𝒋𝒌𝒊</m:t>
                        </m:r>
                      </m:sub>
                    </m:sSub>
                    <m:r>
                      <a:rPr lang="en-US" altLang="zh-CN" sz="1800" b="1" i="1" dirty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altLang="zh-CN" sz="1800" b="1" i="1" dirty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𝑵</m:t>
                    </m:r>
                  </m:oMath>
                </a14:m>
                <a:r>
                  <a:rPr lang="zh-CN" altLang="en-US" sz="1800" dirty="0"/>
                  <a:t>为样本数，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/>
                  <a:t>为样本中为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/>
                  <a:t>发生的次数，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𝒋𝒌𝒊</m:t>
                        </m:r>
                      </m:sub>
                    </m:sSub>
                  </m:oMath>
                </a14:m>
                <a:r>
                  <a:rPr lang="zh-CN" altLang="en-US" sz="1800" dirty="0"/>
                  <a:t>为样本属性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dirty="0"/>
                  <a:t>从第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𝒊</m:t>
                    </m:r>
                  </m:oMath>
                </a14:m>
                <a:r>
                  <a:rPr lang="zh-CN" altLang="en-US" sz="1800" dirty="0"/>
                  <a:t>类中属性值为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sz="1800" dirty="0"/>
                  <a:t>的样本数目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一旦估计出参数，后验概率就可以通过先验来乘上每种属性的似然性来得到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给定对每类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1800" dirty="0"/>
                  <a:t>中属性值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,⋯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则后验概率：</a:t>
                </a:r>
                <a:endParaRPr lang="en-US" altLang="zh-CN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1800" b="1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~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1800" b="1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latin typeface="Cambria Math"/>
                      </a:rPr>
                      <m:t>⋯</m:t>
                    </m:r>
                    <m:r>
                      <a:rPr lang="en-US" altLang="zh-CN" sz="1800" b="1" i="1">
                        <a:latin typeface="Cambria Math"/>
                      </a:rPr>
                      <m:t>𝑷</m:t>
                    </m:r>
                    <m:r>
                      <a:rPr lang="en-US" altLang="zh-CN" sz="1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1800" b="1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然后选择类别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1800" dirty="0"/>
                  <a:t>来最大化上面的式子即得到类别标签</a:t>
                </a:r>
                <a:endParaRPr lang="en-US" altLang="zh-CN" sz="2200" dirty="0"/>
              </a:p>
              <a:p>
                <a:r>
                  <a:rPr lang="zh-CN" altLang="en-US" sz="2200" dirty="0"/>
                  <a:t>进一步，根据单调性，可以表示成很多等价形式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类别属性不会变化，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/>
                      </a:rPr>
                      <m:t>𝑷</m:t>
                    </m:r>
                    <m:r>
                      <a:rPr lang="en-US" altLang="zh-CN" sz="2200" b="1" i="1">
                        <a:latin typeface="Cambria Math"/>
                      </a:rPr>
                      <m:t>(</m:t>
                    </m:r>
                    <m:r>
                      <a:rPr lang="en-US" altLang="zh-CN" sz="2200" b="1" i="1">
                        <a:latin typeface="Cambria Math"/>
                      </a:rPr>
                      <m:t>𝑨</m:t>
                    </m:r>
                    <m:r>
                      <a:rPr lang="en-US" altLang="zh-CN" sz="2200" b="1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200" dirty="0"/>
                  <a:t>为常数</a:t>
                </a:r>
                <a:r>
                  <a:rPr lang="en-US" altLang="zh-CN" sz="22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2200" b="1" i="1">
                            <a:latin typeface="Cambria Math"/>
                          </a:rPr>
                          <m:t>𝑪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200" b="1" i="1">
                            <a:latin typeface="Cambria Math"/>
                          </a:rPr>
                          <m:t>𝒂𝒙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  <m:r>
                              <a:rPr lang="en-US" altLang="zh-CN" sz="2200" b="1" i="1">
                                <a:latin typeface="Cambria Math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𝑨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sz="2200" b="1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2200" b="1" dirty="0"/>
              </a:p>
              <a:p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2200" b="1" i="1">
                            <a:latin typeface="Cambria Math"/>
                          </a:rPr>
                          <m:t>𝑪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/>
                          </a:rPr>
                          <m:t>𝒎𝒂𝒙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/>
                              </a:rPr>
                              <m:t>𝒍𝒐𝒈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i="1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</m:d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i="1">
                                        <a:latin typeface="Cambria Math"/>
                                      </a:rPr>
                                      <m:t>𝑨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altLang="zh-CN" sz="2200" b="1" i="1"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en-US" altLang="zh-CN" sz="2200" b="1" i="1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2200" b="1" dirty="0"/>
              </a:p>
              <a:p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/>
                      </a:rPr>
                      <m:t>𝒂𝒓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2200" b="1" i="1">
                            <a:latin typeface="Cambria Math"/>
                          </a:rPr>
                          <m:t>𝑪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/>
                          </a:rPr>
                          <m:t>𝒎𝒂𝒙</m:t>
                        </m:r>
                        <m:d>
                          <m:dPr>
                            <m:endChr m:val="]"/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/>
                              </a:rPr>
                              <m:t>𝒍𝒐𝒈𝑷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  <m:r>
                              <a:rPr lang="en-US" altLang="zh-CN" sz="2200" b="1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200" b="1" i="1">
                                <a:latin typeface="Cambria Math"/>
                              </a:rPr>
                              <m:t>𝒍𝒐𝒈𝑷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𝑨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sz="2200" b="1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altLang="zh-CN" sz="2200" b="1" i="1">
                                    <a:latin typeface="Cambria Math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E0C73-BFE3-4371-BCB2-8F60BA26C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4116"/>
              </a:xfrm>
              <a:blipFill>
                <a:blip r:embed="rId2"/>
                <a:stretch>
                  <a:fillRect l="-696" t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3C6B1D90-C05D-40FD-913B-7A908C7B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43" y="4932664"/>
            <a:ext cx="3375828" cy="1737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69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72DF-30AC-454E-87CB-F54A5DAA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C3CAFD-24F1-4A5B-97C6-2300F4C085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在概率推理中，最主要的就涉及到求取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altLang="zh-CN" sz="2400" b="1" i="1">
                        <a:latin typeface="Cambria Math"/>
                      </a:rPr>
                      <m:t>,</m:t>
                    </m:r>
                    <m:r>
                      <a:rPr lang="en-US" altLang="zh-CN" sz="2400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/>
                          </a:rPr>
                          <m:t>𝒙</m:t>
                        </m:r>
                        <m:r>
                          <m:rPr>
                            <m:lit/>
                          </m:rPr>
                          <a:rPr lang="en-US" altLang="zh-CN" sz="2400" b="1" i="1">
                            <a:latin typeface="Cambria Math"/>
                          </a:rPr>
                          <m:t>|</m:t>
                        </m:r>
                        <m:r>
                          <a:rPr lang="en-US" altLang="zh-CN" sz="2400" b="1" i="1">
                            <a:latin typeface="Cambria Math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b="1" dirty="0"/>
              </a:p>
              <a:p>
                <a:pPr lvl="1"/>
                <a:r>
                  <a:rPr lang="zh-CN" altLang="en-US" sz="2000" dirty="0"/>
                  <a:t>一般直接求取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/>
                      </a:rPr>
                      <m:t>𝑷</m:t>
                    </m:r>
                    <m:r>
                      <a:rPr lang="en-US" altLang="zh-CN" sz="2000" b="1" i="1">
                        <a:latin typeface="Cambria Math"/>
                      </a:rPr>
                      <m:t>(</m:t>
                    </m:r>
                    <m:r>
                      <a:rPr lang="en-US" altLang="zh-CN" sz="2000" b="1" i="1">
                        <a:latin typeface="Cambria Math"/>
                      </a:rPr>
                      <m:t>𝒙</m:t>
                    </m:r>
                    <m:r>
                      <a:rPr lang="en-US" altLang="zh-CN" sz="2000" b="1" i="1">
                        <a:latin typeface="Cambria Math"/>
                      </a:rPr>
                      <m:t>,</m:t>
                    </m:r>
                    <m:r>
                      <a:rPr lang="en-US" altLang="zh-CN" sz="2000" b="1" i="1">
                        <a:latin typeface="Cambria Math"/>
                      </a:rPr>
                      <m:t>𝒚</m:t>
                    </m:r>
                    <m:r>
                      <a:rPr lang="en-US" altLang="zh-CN" sz="2000" b="1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称为产生式模型，而求取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/>
                      </a:rPr>
                      <m:t>𝑷</m:t>
                    </m:r>
                    <m:r>
                      <a:rPr lang="en-US" altLang="zh-CN" sz="2000" b="1" i="1">
                        <a:latin typeface="Cambria Math"/>
                      </a:rPr>
                      <m:t>(</m:t>
                    </m:r>
                    <m:r>
                      <a:rPr lang="en-US" altLang="zh-CN" sz="2000" b="1" i="1">
                        <a:latin typeface="Cambria Math"/>
                      </a:rPr>
                      <m:t>𝒙</m:t>
                    </m:r>
                    <m:r>
                      <m:rPr>
                        <m:lit/>
                      </m:rPr>
                      <a:rPr lang="en-US" altLang="zh-CN" sz="2000" b="1" i="1">
                        <a:latin typeface="Cambria Math"/>
                      </a:rPr>
                      <m:t>|</m:t>
                    </m:r>
                    <m:r>
                      <a:rPr lang="en-US" altLang="zh-CN" sz="2000" b="1" i="1">
                        <a:latin typeface="Cambria Math"/>
                      </a:rPr>
                      <m:t>𝒚</m:t>
                    </m:r>
                    <m:r>
                      <a:rPr lang="en-US" altLang="zh-CN" sz="2000" b="1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则称为判别式模型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显然，产生式模型可以转化为判别式模型，但反之不行</a:t>
                </a:r>
                <a:endParaRPr lang="en-US" altLang="zh-CN" sz="2000" dirty="0"/>
              </a:p>
              <a:p>
                <a:r>
                  <a:rPr lang="zh-CN" altLang="en-US" sz="2400" dirty="0"/>
                  <a:t>例子：高尔夫的例子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C3CAFD-24F1-4A5B-97C6-2300F4C08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215E1E55-3BFA-40C7-8D4A-6E4B906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41494"/>
            <a:ext cx="5932782" cy="391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7134ADE-0555-4555-AB56-DE74C5C6EA18}"/>
              </a:ext>
            </a:extLst>
          </p:cNvPr>
          <p:cNvSpPr txBox="1"/>
          <p:nvPr/>
        </p:nvSpPr>
        <p:spPr>
          <a:xfrm>
            <a:off x="1114871" y="4001294"/>
            <a:ext cx="444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一系列变量导致结果：如何根据这些体征变量来进行疾病诊断；如何从一些变量推导另外一些变量的变化情况：基本都可以由边缘分布计算得到！</a:t>
            </a:r>
          </a:p>
        </p:txBody>
      </p:sp>
    </p:spTree>
    <p:extLst>
      <p:ext uri="{BB962C8B-B14F-4D97-AF65-F5344CB8AC3E}">
        <p14:creationId xmlns:p14="http://schemas.microsoft.com/office/powerpoint/2010/main" val="36943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8306-5943-421F-8D26-036FD04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78FE0E-34D8-49F0-8557-ACD26426E9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2435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假设考虑天气和温度的关系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其联合概率分布为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对其每行求和，相当于边际化温度，获得天气的边际分布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𝒐𝒖𝒕𝒍𝒐𝒐𝒌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𝟎</m:t>
                        </m:r>
                        <m:r>
                          <a:rPr lang="en-US" altLang="zh-CN" b="1" i="1">
                            <a:latin typeface="Cambria Math"/>
                          </a:rPr>
                          <m:t>.</m:t>
                        </m:r>
                        <m:r>
                          <a:rPr lang="en-US" altLang="zh-CN" b="1" i="1">
                            <a:latin typeface="Cambria Math"/>
                          </a:rPr>
                          <m:t>𝟑𝟓𝟕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𝟎</m:t>
                        </m:r>
                        <m:r>
                          <a:rPr lang="en-US" altLang="zh-CN" b="1" i="1">
                            <a:latin typeface="Cambria Math"/>
                          </a:rPr>
                          <m:t>.</m:t>
                        </m:r>
                        <m:r>
                          <a:rPr lang="en-US" altLang="zh-CN" b="1" i="1">
                            <a:latin typeface="Cambria Math"/>
                          </a:rPr>
                          <m:t>𝟐𝟖𝟔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𝟎</m:t>
                        </m:r>
                        <m:r>
                          <a:rPr lang="en-US" altLang="zh-CN" b="1" i="1">
                            <a:latin typeface="Cambria Math"/>
                          </a:rPr>
                          <m:t>.</m:t>
                        </m:r>
                        <m:r>
                          <a:rPr lang="en-US" altLang="zh-CN" b="1" i="1">
                            <a:latin typeface="Cambria Math"/>
                          </a:rPr>
                          <m:t>𝟑𝟓𝟕</m:t>
                        </m:r>
                      </m:e>
                    </m:d>
                  </m:oMath>
                </a14:m>
                <a:r>
                  <a:rPr lang="zh-CN" altLang="en-US" b="1" dirty="0"/>
                  <a:t>；</a:t>
                </a:r>
                <a:r>
                  <a:rPr lang="zh-CN" altLang="en-US" dirty="0"/>
                  <a:t>对其每列求和，则获得温度的边际分布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𝑻𝒆𝒎𝒑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=[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𝟐𝟖𝟔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𝟒𝟐𝟖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𝟐𝟖𝟔</m:t>
                    </m:r>
                    <m:r>
                      <a:rPr lang="en-US" altLang="zh-CN" b="1" i="1">
                        <a:latin typeface="Cambria Math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因此最可能的天气是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𝑺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𝑹</m:t>
                    </m:r>
                  </m:oMath>
                </a14:m>
                <a:r>
                  <a:rPr lang="zh-CN" altLang="en-US" dirty="0"/>
                  <a:t>，最可能的温度是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𝑴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下面计算给定温度情况下的天气分布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𝑶𝒖𝒕𝒍𝒐𝒐𝒌</m:t>
                        </m:r>
                        <m:r>
                          <m:rPr>
                            <m:lit/>
                          </m:rPr>
                          <a:rPr lang="en-US" altLang="zh-CN" b="1" i="1">
                            <a:latin typeface="Cambria Math"/>
                          </a:rPr>
                          <m:t>|</m:t>
                        </m:r>
                        <m:r>
                          <a:rPr lang="en-US" altLang="zh-CN" b="1" i="1">
                            <a:latin typeface="Cambria Math"/>
                          </a:rPr>
                          <m:t>𝑻𝒆𝒎𝒑</m:t>
                        </m:r>
                        <m:r>
                          <a:rPr lang="en-US" altLang="zh-CN" b="1" i="1">
                            <a:latin typeface="Cambria Math"/>
                          </a:rPr>
                          <m:t>.=</m:t>
                        </m:r>
                        <m:r>
                          <a:rPr lang="en-US" altLang="zh-CN" b="1" i="1">
                            <a:latin typeface="Cambria Math"/>
                          </a:rPr>
                          <m:t>𝑳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𝑶𝒖𝒕𝒍𝒐𝒐𝒌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 &amp; 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𝑻𝒆𝒎𝒑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.=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𝑻𝒆𝒎𝒑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.=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latin typeface="Cambria Math"/>
                      </a:rPr>
                      <m:t>=[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𝟐𝟓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𝟐𝟓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𝟓</m:t>
                    </m:r>
                    <m:r>
                      <a:rPr lang="en-US" altLang="zh-CN" b="1" i="1">
                        <a:latin typeface="Cambria Math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𝑻𝒆𝒎𝒑</m:t>
                        </m:r>
                        <m:r>
                          <a:rPr lang="en-US" altLang="zh-CN" b="1" i="1">
                            <a:latin typeface="Cambria Math"/>
                          </a:rPr>
                          <m:t>.</m:t>
                        </m:r>
                        <m:r>
                          <m:rPr>
                            <m:lit/>
                          </m:rPr>
                          <a:rPr lang="en-US" altLang="zh-CN" b="1" i="1">
                            <a:latin typeface="Cambria Math"/>
                          </a:rPr>
                          <m:t>|</m:t>
                        </m:r>
                        <m:r>
                          <a:rPr lang="en-US" altLang="zh-CN" b="1" i="1">
                            <a:latin typeface="Cambria Math"/>
                          </a:rPr>
                          <m:t>𝑶𝒖𝒕𝒍𝒐𝒐𝒌</m:t>
                        </m:r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𝑻𝒆𝒎𝒑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.&amp;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𝑶𝒖𝒕𝒍𝒐𝒐𝒌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𝑹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𝑶𝒖𝒕𝒍𝒐𝒐𝒌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𝑹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latin typeface="Cambria Math"/>
                      </a:rPr>
                      <m:t>=[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𝟔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𝟎</m:t>
                    </m:r>
                    <m:r>
                      <a:rPr lang="en-US" altLang="zh-CN" b="1" i="1">
                        <a:latin typeface="Cambria Math"/>
                      </a:rPr>
                      <m:t>.</m:t>
                    </m:r>
                    <m:r>
                      <a:rPr lang="en-US" altLang="zh-CN" b="1" i="1">
                        <a:latin typeface="Cambria Math"/>
                      </a:rPr>
                      <m:t>𝟒</m:t>
                    </m:r>
                    <m:r>
                      <a:rPr lang="en-US" altLang="zh-CN" b="1" i="1">
                        <a:latin typeface="Cambria Math"/>
                      </a:rPr>
                      <m:t>]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78FE0E-34D8-49F0-8557-ACD26426E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2435" cy="5032375"/>
              </a:xfrm>
              <a:blipFill>
                <a:blip r:embed="rId2"/>
                <a:stretch>
                  <a:fillRect l="-817" t="-1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FF4A417-53CD-466B-A883-EF5CEC10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93" y="2270466"/>
            <a:ext cx="3870551" cy="138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2BAA5415-EC79-45A1-89CA-D57E22A13E8F}"/>
                  </a:ext>
                </a:extLst>
              </p:cNvPr>
              <p:cNvSpPr txBox="1"/>
              <p:nvPr/>
            </p:nvSpPr>
            <p:spPr>
              <a:xfrm>
                <a:off x="9646514" y="4880790"/>
                <a:ext cx="18820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下雨天最可能的温度是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低温下最可能的天气是下雨</a:t>
                </a:r>
              </a:p>
            </p:txBody>
          </p:sp>
        </mc:Choice>
        <mc:Fallback xmlns="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2BAA5415-EC79-45A1-89CA-D57E22A1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514" y="4880790"/>
                <a:ext cx="1882098" cy="1323439"/>
              </a:xfrm>
              <a:prstGeom prst="rect">
                <a:avLst/>
              </a:prstGeom>
              <a:blipFill>
                <a:blip r:embed="rId4"/>
                <a:stretch>
                  <a:fillRect l="-3236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31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F4F50-6D6E-4537-9957-7335F041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D6393A-CB81-4ECC-B27E-F87B7032A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对于少量样本或变量的情况下，都可以这么操作，是否可以推广到所有的情形呢？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模型变量增多后，计算边缘分布和条件概率导致其计算量呈指数增长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如果想从数据获得对联合概率较好的估计，如果变量很多，则需要查询一个海量的数据库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一般记录数目至少应该是变量组合数目的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倍量级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如果有</a:t>
                </a:r>
                <a:r>
                  <a:rPr lang="en-US" altLang="zh-CN" dirty="0"/>
                  <a:t>50</a:t>
                </a:r>
                <a:r>
                  <a:rPr lang="zh-CN" altLang="en-US" dirty="0"/>
                  <a:t>个二值变量，则要求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𝟏𝟎</m:t>
                    </m:r>
                    <m:r>
                      <a:rPr lang="en-US" altLang="zh-CN" b="1" i="1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𝟓𝟎</m:t>
                        </m:r>
                      </m:sup>
                    </m:sSup>
                  </m:oMath>
                </a14:m>
                <a:r>
                  <a:rPr lang="zh-CN" altLang="en-US" dirty="0"/>
                  <a:t>个记录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并且给定联合概率表后，人也无法直接从中得到直观的认识</a:t>
                </a:r>
                <a:endParaRPr lang="en-US" altLang="zh-CN" dirty="0"/>
              </a:p>
              <a:p>
                <a:r>
                  <a:rPr lang="zh-CN" altLang="en-US" dirty="0"/>
                  <a:t>直接导致了基于概率图模型的发展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基于概率论，用一种计算有效的方式来管理不确定性的一种框架，只考虑对问题有效的独立关系，根据内存要求和计算时间在模型中只考虑这些关系来减少复杂性</a:t>
                </a:r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D6393A-CB81-4ECC-B27E-F87B7032A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04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62195-2279-4379-95AA-EFF70095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583967-9F53-4F74-B9D1-ACEF9C400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而在变量之间表示相关和独立关系的自然表示就是图，直接相关的变量进行连接，独立关系隐含在这种相关图中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概率图模型是联合概率的紧凑表达，从中可以获得边缘概率和条件概率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相对于一般的表达：具有更紧凑、更有效、易于理解和交流、易于从数据学习或者基于专家知识来进行构造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𝑮</m:t>
                    </m:r>
                    <m:r>
                      <a:rPr lang="en-US" altLang="zh-CN" b="1" i="1">
                        <a:latin typeface="Cambria Math"/>
                      </a:rPr>
                      <m:t>(</m:t>
                    </m:r>
                    <m:r>
                      <a:rPr lang="en-US" altLang="zh-CN" b="1" i="1">
                        <a:latin typeface="Cambria Math"/>
                      </a:rPr>
                      <m:t>𝑽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𝑬</m:t>
                    </m:r>
                    <m:r>
                      <a:rPr lang="en-US" altLang="zh-CN" b="1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和局部函数集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𝒇</m:t>
                    </m:r>
                    <m:r>
                      <a:rPr lang="en-US" altLang="zh-CN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是变量的子集，联合概率通过局部函数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定义其参数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的乘积来获得：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𝑲</m:t>
                    </m:r>
                    <m:nary>
                      <m:naryPr>
                        <m:chr m:val="∏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𝒎</m:t>
                        </m:r>
                      </m:sup>
                      <m:e>
                        <m:r>
                          <a:rPr lang="en-US" altLang="zh-CN" b="1" i="1">
                            <a:latin typeface="Cambria Math"/>
                          </a:rPr>
                          <m:t>𝒇</m:t>
                        </m:r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𝑲</m:t>
                    </m:r>
                  </m:oMath>
                </a14:m>
                <a:r>
                  <a:rPr lang="zh-CN" altLang="en-US" dirty="0"/>
                  <a:t>为归一化常数，使得概率为</a:t>
                </a:r>
                <a:r>
                  <a:rPr lang="en-US" altLang="zh-CN" dirty="0"/>
                  <a:t>1</a:t>
                </a:r>
              </a:p>
              <a:p>
                <a:pPr lvl="2"/>
                <a:r>
                  <a:rPr lang="zh-CN" altLang="en-US" dirty="0"/>
                  <a:t>这些局部函数有时称为势函数</a:t>
                </a:r>
                <a:r>
                  <a:rPr lang="en-US" altLang="zh-CN" dirty="0"/>
                  <a:t>(Potentials)</a:t>
                </a:r>
                <a:r>
                  <a:rPr lang="zh-CN" altLang="en-US" dirty="0"/>
                  <a:t>是概率图模型</a:t>
                </a:r>
                <a:r>
                  <a:rPr lang="en-US" altLang="zh-CN" dirty="0"/>
                  <a:t>(PGM)</a:t>
                </a:r>
                <a:r>
                  <a:rPr lang="zh-CN" altLang="en-US" dirty="0"/>
                  <a:t>中推理和学习的基础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推理：给定任何其它子集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/>
                  <a:t>，来获取子集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𝒁</m:t>
                    </m:r>
                  </m:oMath>
                </a14:m>
                <a:r>
                  <a:rPr lang="zh-CN" altLang="en-US" dirty="0"/>
                  <a:t>的边缘概率或条件概率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学习：给定任何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/>
                  <a:t>的数据集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可能不完全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，来估计图的结构和模型的参数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583967-9F53-4F74-B9D1-ACEF9C400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2AD5F-90B9-4F3B-99E5-FF2C7028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  <a:r>
              <a:rPr lang="en-US" altLang="zh-CN" dirty="0"/>
              <a:t>PGM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7F8FA-55B6-47BE-ADF6-64CB1BE51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351338"/>
          </a:xfrm>
        </p:spPr>
        <p:txBody>
          <a:bodyPr/>
          <a:lstStyle/>
          <a:p>
            <a:r>
              <a:rPr lang="zh-CN" altLang="en-US" sz="2000" dirty="0"/>
              <a:t>分类</a:t>
            </a:r>
            <a:endParaRPr lang="en-US" altLang="zh-CN" sz="2000" dirty="0"/>
          </a:p>
          <a:p>
            <a:pPr lvl="1"/>
            <a:r>
              <a:rPr lang="zh-CN" altLang="en-US" sz="1800" dirty="0"/>
              <a:t>有向、无向：无向表示对称关系</a:t>
            </a:r>
            <a:endParaRPr lang="en-US" altLang="zh-CN" sz="1800" dirty="0"/>
          </a:p>
          <a:p>
            <a:pPr lvl="1"/>
            <a:r>
              <a:rPr lang="zh-CN" altLang="en-US" sz="1800" dirty="0"/>
              <a:t>静态、动态：某一个时刻点、还是夸不同时刻</a:t>
            </a:r>
            <a:endParaRPr lang="en-US" altLang="zh-CN" sz="1800" dirty="0"/>
          </a:p>
          <a:p>
            <a:pPr lvl="1"/>
            <a:r>
              <a:rPr lang="zh-CN" altLang="en-US" sz="1800" dirty="0"/>
              <a:t>概率、决策：包括随机变量，包括决策和应用变量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45A920-6882-46EC-8388-D1E15D6F4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60" y="3281082"/>
            <a:ext cx="6591857" cy="357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15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D4CBB-68CE-40E7-B6AE-6E40A8BA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图模型</a:t>
            </a:r>
            <a:r>
              <a:rPr lang="en-US" altLang="zh-CN" dirty="0"/>
              <a:t>PGM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076AF-19EF-437B-882D-2ED1E005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表达、推理、学习</a:t>
            </a:r>
            <a:endParaRPr lang="en-US" altLang="zh-CN" dirty="0"/>
          </a:p>
          <a:p>
            <a:pPr lvl="1"/>
            <a:r>
              <a:rPr lang="zh-CN" altLang="en-US" dirty="0"/>
              <a:t>表达：包括哪些实体、如何相关，图定义模型的结构，局部函数描述其参数，不同类型的模型其图和局部函数就不一样</a:t>
            </a:r>
            <a:endParaRPr lang="en-US" altLang="zh-CN" dirty="0"/>
          </a:p>
          <a:p>
            <a:pPr lvl="1"/>
            <a:r>
              <a:rPr lang="zh-CN" altLang="en-US" dirty="0"/>
              <a:t>推理：基于模型或证据回答不同的概率查询，例如，给定一些变量的分布后，计算某个变量或者集合的后验概率。其挑战是：如何更加有效的去做！</a:t>
            </a:r>
            <a:endParaRPr lang="en-US" altLang="zh-CN" dirty="0"/>
          </a:p>
          <a:p>
            <a:r>
              <a:rPr lang="zh-CN" altLang="en-US" dirty="0"/>
              <a:t>构造模型有两种可选方案</a:t>
            </a:r>
            <a:endParaRPr lang="en-US" altLang="zh-CN" dirty="0"/>
          </a:p>
          <a:p>
            <a:pPr lvl="1"/>
            <a:r>
              <a:rPr lang="zh-CN" altLang="en-US" dirty="0"/>
              <a:t>领域专家手工建立</a:t>
            </a:r>
            <a:endParaRPr lang="en-US" altLang="zh-CN" dirty="0"/>
          </a:p>
          <a:p>
            <a:pPr lvl="1"/>
            <a:r>
              <a:rPr lang="zh-CN" altLang="en-US" dirty="0"/>
              <a:t>从数据推导出模型：近年从机器学习来推导模型。获取参数一般都是从数据来进行学习得到，人一般认为对概率估计比较差</a:t>
            </a:r>
            <a:endParaRPr lang="en-US" altLang="zh-CN" dirty="0"/>
          </a:p>
          <a:p>
            <a:r>
              <a:rPr lang="zh-CN" altLang="en-US" dirty="0"/>
              <a:t>从应用的观点来看，这些技术的一个特点就是将推理和学习与模型分开</a:t>
            </a:r>
            <a:endParaRPr lang="en-US" altLang="zh-CN" dirty="0"/>
          </a:p>
          <a:p>
            <a:pPr lvl="1"/>
            <a:r>
              <a:rPr lang="zh-CN" altLang="en-US" dirty="0"/>
              <a:t>技术具有泛化性，不同应用的不同模型中均可使用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8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A7C1A-74C6-47C4-A355-C755C2A3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贝叶斯分类</a:t>
            </a:r>
            <a:r>
              <a:rPr lang="en-US" altLang="zh-CN" dirty="0"/>
              <a:t>-</a:t>
            </a:r>
            <a:r>
              <a:rPr lang="zh-CN" altLang="en-US" dirty="0"/>
              <a:t>二项逻辑回归模型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B9C0B-C9FC-4390-A99E-4D5BDD62B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二项逻辑回归模型的条件概率分布如下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sup>
                        </m:sSup>
                      </m:den>
                    </m:f>
                    <m:r>
                      <a:rPr lang="en-US" altLang="zh-CN" b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m:rPr>
                            <m:lit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/>
                  <a:t>是输入，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是输出，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dirty="0"/>
                  <a:t>是参数，应用时，根据两个条件概率值的大小将实例分到概率值较大的一类</a:t>
                </a:r>
                <a:endParaRPr lang="en-US" altLang="zh-CN" dirty="0"/>
              </a:p>
              <a:p>
                <a:r>
                  <a:rPr lang="zh-CN" altLang="en-US" dirty="0"/>
                  <a:t>问题，如何具体求解？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作为似然函数，采用采用梯度下降法来进行求解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B9C0B-C9FC-4390-A99E-4D5BDD62B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AE0AD-5450-48F5-88EB-C314373E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6A42-39A3-4E00-B0D6-E2191CA4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5.1</a:t>
            </a:r>
            <a:r>
              <a:rPr lang="zh-CN" altLang="en-US" b="1" dirty="0">
                <a:solidFill>
                  <a:srgbClr val="FF0000"/>
                </a:solidFill>
              </a:rPr>
              <a:t>基本概率论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5.2 </a:t>
            </a:r>
            <a:r>
              <a:rPr lang="zh-CN" altLang="en-US" b="1" dirty="0">
                <a:solidFill>
                  <a:srgbClr val="FF0000"/>
                </a:solidFill>
              </a:rPr>
              <a:t>贝叶斯公式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5.3 </a:t>
            </a:r>
            <a:r>
              <a:rPr lang="zh-CN" altLang="en-US" b="1" dirty="0">
                <a:solidFill>
                  <a:srgbClr val="FF0000"/>
                </a:solidFill>
              </a:rPr>
              <a:t>检测理论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1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3E9A5-87EE-459E-A957-38DF58DB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逻辑回归模型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0D16C-F06C-43E2-8F4C-EFA2EAAD4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𝚷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𝐦</m:t>
                        </m:r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𝚷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𝐦</m:t>
                        </m:r>
                      </m:sup>
                    </m:sSub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取对数，乘以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将求最大值问题转化为求最小值的问题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如何求解？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逻辑回归算法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0D16C-F06C-43E2-8F4C-EFA2EAAD4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8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C2AB-984A-4F40-A17D-DAA9DE1E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  <a:r>
              <a:rPr lang="en-US" altLang="zh-CN" dirty="0"/>
              <a:t>-</a:t>
            </a:r>
            <a:r>
              <a:rPr lang="zh-CN" altLang="en-US" dirty="0"/>
              <a:t>逻辑回归算法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2FBAA0-6D6E-44E8-A62B-1674A4B88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输入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：训练数据集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，损失函数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输出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：逻辑回归模型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随机初始化参数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2.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对样本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=1,2⋯,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递归得到逻辑回归模型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2FBAA0-6D6E-44E8-A62B-1674A4B8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47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D64AE-6DC1-44B1-904A-78C138D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  <a:r>
              <a:rPr lang="zh-CN" altLang="en-US" dirty="0"/>
              <a:t>生成式和判别式的异同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0B679138-AED3-4964-A786-ED395E432E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070447"/>
                  </p:ext>
                </p:extLst>
              </p:nvPr>
            </p:nvGraphicFramePr>
            <p:xfrm>
              <a:off x="114300" y="0"/>
              <a:ext cx="11963400" cy="906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68875192"/>
                        </a:ext>
                      </a:extLst>
                    </a:gridCol>
                    <a:gridCol w="5334000">
                      <a:extLst>
                        <a:ext uri="{9D8B030D-6E8A-4147-A177-3AD203B41FA5}">
                          <a16:colId xmlns:a16="http://schemas.microsoft.com/office/drawing/2014/main" val="2220099477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3892146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产生式模型</a:t>
                          </a:r>
                          <a:r>
                            <a:rPr lang="en-US" altLang="zh-CN" dirty="0"/>
                            <a:t>〈 generative model)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判别式模型（ </a:t>
                          </a:r>
                          <a:r>
                            <a:rPr lang="en-US" altLang="zh-CN"/>
                            <a:t>discriminative model)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0077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特点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对后验概率建模，从统计的角度表示数据的分布情况，能够反映同类数据本身的相似度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寻找不同类别之间的最优分类面，反映的是异类数据之间的差异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5699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  <a:r>
                            <a:rPr lang="en-US" altLang="zh-CN" dirty="0"/>
                            <a:t>(</a:t>
                          </a:r>
                          <a:r>
                            <a:rPr lang="zh-CN" altLang="en-US" dirty="0"/>
                            <a:t>输入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zh-CN" altLang="en-US" dirty="0"/>
                            <a:t>类别标签</a:t>
                          </a:r>
                          <a:r>
                            <a:rPr lang="en-US" altLang="zh-CN" dirty="0"/>
                            <a:t>y)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估计的是联合概率分布（</a:t>
                          </a:r>
                          <a:r>
                            <a:rPr lang="en-US" altLang="zh-CN" dirty="0"/>
                            <a:t>joint probability distribution: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dirty="0"/>
                            <a:t>,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估计的是条件概率分布</a:t>
                          </a:r>
                          <a:r>
                            <a:rPr lang="en-US" altLang="zh-CN" dirty="0"/>
                            <a:t>(conditional distribution) 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15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联系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由产生式模型可以得到判别式模型，但由判别式模型得不到产生式模型。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78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常见模型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-Gaussians, Naive Bayes</a:t>
                          </a:r>
                        </a:p>
                        <a:p>
                          <a:r>
                            <a:rPr lang="en-US" altLang="zh-CN" dirty="0"/>
                            <a:t>-Mixtures of Gaussians, Mixtures of experts, HMMs</a:t>
                          </a:r>
                        </a:p>
                        <a:p>
                          <a:r>
                            <a:rPr lang="en-US" altLang="zh-CN" dirty="0"/>
                            <a:t>-Sigmoidal belief networks, Bayesian networks</a:t>
                          </a:r>
                        </a:p>
                        <a:p>
                          <a:r>
                            <a:rPr lang="en-US" altLang="zh-CN" dirty="0"/>
                            <a:t>-Markov random fields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-logistic regression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SVMs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traditional neural networks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Nearest neighbor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6941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优点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实际上带的信息要比判别模型丰富</a:t>
                          </a:r>
                          <a:r>
                            <a:rPr lang="en-US" altLang="zh-CN" dirty="0"/>
                            <a:t>﹔</a:t>
                          </a:r>
                        </a:p>
                        <a:p>
                          <a:r>
                            <a:rPr lang="zh-CN" altLang="en-US" dirty="0"/>
                            <a:t>研究单类问题比判别模型灵活性强；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模型可以通过增量学习得到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能用于数据不完整（ </a:t>
                          </a:r>
                          <a:r>
                            <a:rPr lang="en-US" altLang="zh-CN" dirty="0"/>
                            <a:t>missing data</a:t>
                          </a:r>
                          <a:r>
                            <a:rPr lang="zh-CN" altLang="en-US" dirty="0"/>
                            <a:t>）情况。</a:t>
                          </a:r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分类边界更灵活，比使用纯概率方法或产生式模型更高级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能清晰的分辨出多类或某一类与其他类之间的差异特征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在聚类、</a:t>
                          </a:r>
                          <a:r>
                            <a:rPr lang="en-US" altLang="zh-CN" dirty="0"/>
                            <a:t>viewpoint changes, partial occlusion and scale variations</a:t>
                          </a:r>
                          <a:r>
                            <a:rPr lang="zh-CN" altLang="en-US" dirty="0"/>
                            <a:t>中的效果较好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适用于较多类别的识别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判别模型的性能比产生式模型要简单，比较容易学习。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892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缺点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Tend to produce a significant number of false positives. This is particularly true for object classes which share a high visual similarity such as horses and cows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学习和计算过程比较复杂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不能反映训练数据本身的特性。能力有限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可以告诉你的是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还是</a:t>
                          </a:r>
                          <a:r>
                            <a:rPr lang="en-US" altLang="zh-CN" dirty="0"/>
                            <a:t>2,</a:t>
                          </a:r>
                          <a:r>
                            <a:rPr lang="zh-CN" altLang="en-US" dirty="0"/>
                            <a:t>但没有办法把整个场景描述出来</a:t>
                          </a:r>
                          <a:r>
                            <a:rPr lang="en-US" altLang="zh-CN" dirty="0"/>
                            <a:t>; Lack elegance of generative: Priors,</a:t>
                          </a:r>
                          <a:r>
                            <a:rPr lang="zh-CN" altLang="en-US" dirty="0"/>
                            <a:t>结构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不确定性</a:t>
                          </a:r>
                          <a:r>
                            <a:rPr lang="en-US" altLang="zh-CN" dirty="0"/>
                            <a:t>;Alternative notions of penalty functions, regularization,</a:t>
                          </a:r>
                          <a:r>
                            <a:rPr lang="zh-CN" altLang="en-US" dirty="0"/>
                            <a:t>核函崴</a:t>
                          </a:r>
                          <a:r>
                            <a:rPr lang="en-US" altLang="zh-CN" dirty="0"/>
                            <a:t>;</a:t>
                          </a:r>
                          <a:r>
                            <a:rPr lang="zh-CN" altLang="en-US" dirty="0"/>
                            <a:t>黑盒操作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变量间的关系不清楚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不可视。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286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性能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较差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/>
                            <a:t>较好</a:t>
                          </a:r>
                          <a:r>
                            <a:rPr lang="en-US" altLang="zh-CN"/>
                            <a:t>(</a:t>
                          </a:r>
                          <a:r>
                            <a:rPr lang="zh-CN" altLang="en-US"/>
                            <a:t>性能比生成模型稍好些，因为利用了训练数据的类别标识信息，缺点是不能反映训练数据本身的特性</a:t>
                          </a:r>
                          <a:r>
                            <a:rPr lang="en-US" altLang="zh-CN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20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主要应用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NLP(natural language processing)Medical Diagnosis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Image and document </a:t>
                          </a:r>
                          <a:r>
                            <a:rPr lang="en-US" altLang="zh-CN"/>
                            <a:t>classification,Biosequence</a:t>
                          </a:r>
                          <a:r>
                            <a:rPr lang="en-US" altLang="zh-CN" dirty="0"/>
                            <a:t> </a:t>
                          </a:r>
                          <a:r>
                            <a:rPr lang="en-US" altLang="zh-CN" dirty="0" err="1"/>
                            <a:t>analysis,Time</a:t>
                          </a:r>
                          <a:r>
                            <a:rPr lang="en-US" altLang="zh-CN" dirty="0"/>
                            <a:t> series prediction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773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0B679138-AED3-4964-A786-ED395E432E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070447"/>
                  </p:ext>
                </p:extLst>
              </p:nvPr>
            </p:nvGraphicFramePr>
            <p:xfrm>
              <a:off x="114300" y="0"/>
              <a:ext cx="11963400" cy="906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68875192"/>
                        </a:ext>
                      </a:extLst>
                    </a:gridCol>
                    <a:gridCol w="5334000">
                      <a:extLst>
                        <a:ext uri="{9D8B030D-6E8A-4147-A177-3AD203B41FA5}">
                          <a16:colId xmlns:a16="http://schemas.microsoft.com/office/drawing/2014/main" val="2220099477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3892146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产生式模型</a:t>
                          </a:r>
                          <a:r>
                            <a:rPr lang="en-US" altLang="zh-CN" dirty="0"/>
                            <a:t>〈 generative model)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判别式模型（ </a:t>
                          </a:r>
                          <a:r>
                            <a:rPr lang="en-US" altLang="zh-CN"/>
                            <a:t>discriminative model)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00778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特点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对后验概率建模，从统计的角度表示数据的分布情况，能够反映同类数据本身的相似度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寻找不同类别之间的最优分类面，反映的是异类数据之间的差异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56995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区别</a:t>
                          </a:r>
                          <a:r>
                            <a:rPr lang="en-US" altLang="zh-CN" dirty="0"/>
                            <a:t>(</a:t>
                          </a:r>
                          <a:r>
                            <a:rPr lang="zh-CN" altLang="en-US" dirty="0"/>
                            <a:t>输入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zh-CN" altLang="en-US" dirty="0"/>
                            <a:t>类别标签</a:t>
                          </a:r>
                          <a:r>
                            <a:rPr lang="en-US" altLang="zh-CN" dirty="0"/>
                            <a:t>y)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799" t="-162857" r="-98973" b="-1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7694" t="-162857" r="-463" b="-11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5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联系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由产生式模型可以得到判别式模型，但由判别式模型得不到产生式模型。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7873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常见模型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-Gaussians, Naive Bayes</a:t>
                          </a:r>
                        </a:p>
                        <a:p>
                          <a:r>
                            <a:rPr lang="en-US" altLang="zh-CN" dirty="0"/>
                            <a:t>-Mixtures of Gaussians, Mixtures of experts, HMMs</a:t>
                          </a:r>
                        </a:p>
                        <a:p>
                          <a:r>
                            <a:rPr lang="en-US" altLang="zh-CN" dirty="0"/>
                            <a:t>-Sigmoidal belief networks, Bayesian networks</a:t>
                          </a:r>
                        </a:p>
                        <a:p>
                          <a:r>
                            <a:rPr lang="en-US" altLang="zh-CN" dirty="0"/>
                            <a:t>-Markov random fields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-logistic regression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SVMs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traditional neural networks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- Nearest neighbor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6941282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优点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实际上带的信息要比判别模型丰富</a:t>
                          </a:r>
                          <a:r>
                            <a:rPr lang="en-US" altLang="zh-CN" dirty="0"/>
                            <a:t>﹔</a:t>
                          </a:r>
                        </a:p>
                        <a:p>
                          <a:r>
                            <a:rPr lang="zh-CN" altLang="en-US" dirty="0"/>
                            <a:t>研究单类问题比判别模型灵活性强；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模型可以通过增量学习得到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能用于数据不完整（ </a:t>
                          </a:r>
                          <a:r>
                            <a:rPr lang="en-US" altLang="zh-CN" dirty="0"/>
                            <a:t>missing data</a:t>
                          </a:r>
                          <a:r>
                            <a:rPr lang="zh-CN" altLang="en-US" dirty="0"/>
                            <a:t>）情况。</a:t>
                          </a:r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分类边界更灵活，比使用纯概率方法或产生式模型更高级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能清晰的分辨出多类或某一类与其他类之间的差异特征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r>
                            <a:rPr lang="zh-CN" altLang="en-US" dirty="0"/>
                            <a:t>在聚类、</a:t>
                          </a:r>
                          <a:r>
                            <a:rPr lang="en-US" altLang="zh-CN" dirty="0"/>
                            <a:t>viewpoint changes, partial occlusion and scale variations</a:t>
                          </a:r>
                          <a:r>
                            <a:rPr lang="zh-CN" altLang="en-US" dirty="0"/>
                            <a:t>中的效果较好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适用于较多类别的识别</a:t>
                          </a:r>
                          <a:r>
                            <a:rPr lang="en-US" altLang="zh-CN" dirty="0"/>
                            <a:t>;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判别模型的性能比产生式模型要简单，比较容易学习。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892405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缺点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Tend to produce a significant number of false positives. This is particularly true for object classes which share a high visual similarity such as horses and cows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学习和计算过程比较复杂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不能反映训练数据本身的特性。能力有限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可以告诉你的是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还是</a:t>
                          </a:r>
                          <a:r>
                            <a:rPr lang="en-US" altLang="zh-CN" dirty="0"/>
                            <a:t>2,</a:t>
                          </a:r>
                          <a:r>
                            <a:rPr lang="zh-CN" altLang="en-US" dirty="0"/>
                            <a:t>但没有办法把整个场景描述出来</a:t>
                          </a:r>
                          <a:r>
                            <a:rPr lang="en-US" altLang="zh-CN" dirty="0"/>
                            <a:t>; Lack elegance of generative: Priors,</a:t>
                          </a:r>
                          <a:r>
                            <a:rPr lang="zh-CN" altLang="en-US" dirty="0"/>
                            <a:t>结构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不确定性</a:t>
                          </a:r>
                          <a:r>
                            <a:rPr lang="en-US" altLang="zh-CN" dirty="0"/>
                            <a:t>;Alternative notions of penalty functions, regularization,</a:t>
                          </a:r>
                          <a:r>
                            <a:rPr lang="zh-CN" altLang="en-US" dirty="0"/>
                            <a:t>核函崴</a:t>
                          </a:r>
                          <a:r>
                            <a:rPr lang="en-US" altLang="zh-CN" dirty="0"/>
                            <a:t>;</a:t>
                          </a:r>
                          <a:r>
                            <a:rPr lang="zh-CN" altLang="en-US" dirty="0"/>
                            <a:t>黑盒操作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变量间的关系不清楚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不可视。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28678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性能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 dirty="0"/>
                            <a:t>较差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zh-CN" altLang="en-US"/>
                            <a:t>较好</a:t>
                          </a:r>
                          <a:r>
                            <a:rPr lang="en-US" altLang="zh-CN"/>
                            <a:t>(</a:t>
                          </a:r>
                          <a:r>
                            <a:rPr lang="zh-CN" altLang="en-US"/>
                            <a:t>性能比生成模型稍好些，因为利用了训练数据的类别标识信息，缺点是不能反映训练数据本身的特性</a:t>
                          </a:r>
                          <a:r>
                            <a:rPr lang="en-US" altLang="zh-CN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20835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主要应用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NLP(natural language processing)Medical Diagnosis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altLang="zh-CN" dirty="0"/>
                            <a:t>Image and document </a:t>
                          </a:r>
                          <a:r>
                            <a:rPr lang="en-US" altLang="zh-CN"/>
                            <a:t>classification,Biosequence</a:t>
                          </a:r>
                          <a:r>
                            <a:rPr lang="en-US" altLang="zh-CN" dirty="0"/>
                            <a:t> </a:t>
                          </a:r>
                          <a:r>
                            <a:rPr lang="en-US" altLang="zh-CN" dirty="0" err="1"/>
                            <a:t>analysis,Time</a:t>
                          </a:r>
                          <a:r>
                            <a:rPr lang="en-US" altLang="zh-CN" dirty="0"/>
                            <a:t> series prediction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7730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894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31B61C-2F44-49F0-8B85-E1EEED9D61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机器学习中的生成式和判别式模型描述正确的是（）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E7EF52-5E75-4126-8BB3-C53E0317A410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68905" y="246459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生成式是计算联合概率分布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X</m:t>
                        </m:r>
                        <m:r>
                          <a:rPr lang="en-US" altLang="zh-CN" sz="2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Y</m:t>
                        </m:r>
                      </m:e>
                    </m:d>
                  </m:oMath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E7EF52-5E75-4126-8BB3-C53E0317A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68905" y="2464593"/>
                <a:ext cx="8534400" cy="642938"/>
              </a:xfrm>
              <a:prstGeom prst="rect">
                <a:avLst/>
              </a:prstGeom>
              <a:blipFill>
                <a:blip r:embed="rId19"/>
                <a:stretch>
                  <a:fillRect l="-1286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919D2C-9043-43A4-B0F8-AAC57F886C0D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判别式是计算条件概率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𝑃</m:t>
                    </m:r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(</m:t>
                    </m:r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𝑌</m:t>
                    </m:r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|</m:t>
                    </m:r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𝑋</m:t>
                    </m:r>
                    <m:r>
                      <a:rPr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)</m:t>
                    </m:r>
                  </m:oMath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919D2C-9043-43A4-B0F8-AAC57F88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 l="-1286" b="-1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69CC7FC-E1D4-43E6-ADF8-3731F37A36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生成式可以转化为判别式模型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D56D54-81AE-4FC7-A7AD-FF8A5B150EE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判别式可以转化为生成式模型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A90759-EE8B-4C27-A3F5-1C79B7A3A67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F480AC-ADF5-40DC-98CC-545714C5221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026926-B517-4406-96F4-74096379CBE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616643-7B8C-49E4-82E1-340D6FFC4DA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A7B57A7-D7E8-41D5-AD91-33E134235BA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27E1DD-F547-49F6-BDE1-602904FCF1A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-127000" y="103189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2F22E200-6D3A-4504-A593-7A93A93E90B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27000" y="103189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8454E96-4555-4DDB-AA2F-0D2F19DF298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27000" y="103189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57F8AB21-6230-4104-844C-6D3C6324FC4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7000" y="103189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291FA1EA-4463-438B-AFD9-E36CC8CFBF5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398905" y="212409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B14B9BF-5F5A-4342-AC6E-2ECF7267F22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09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4A26A-9447-48D3-8125-2208DB3A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FF0145-A668-479F-907E-236283D24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将分类问题转化为以下的通信问题来讨论，假设接收端收到的信号为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这时候，接收端信号有以下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种类型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或者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这时的信号检测就成为假设检验，此时只有两种情况，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，二择一问题，就是一个分类问题！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如果信号参量不止一个非零值，这时有多种可能，这时候相对于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成为符合假设，为复合二择一检测；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如果在需要进一步确定复合假设中的某一个，出现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多分类问题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=0</a:t>
                </a:r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zh-CN" altLang="en-US" dirty="0"/>
                  <a:t>，则上式成为：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FF0145-A668-479F-907E-236283D24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6DA12-0966-4988-9D26-9030D525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21C911-8A5E-4F4D-AA81-FEE7F006D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当分类错误的时候有代价，假设对应代价如下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表示假设为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正确，判别也是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正确，所引起的损失，一般为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或负值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表示由假设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实际正确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而判别为假设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正确所引起的损失（虚报</a:t>
                </a:r>
                <a:r>
                  <a:rPr lang="en-US" altLang="zh-CN" dirty="0"/>
                  <a:t>);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表示由假设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正确而判别也是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正确所引起的损失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一般为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或负值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表示由假设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实际正确而判别为假设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正确所引起的损失（漏报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21C911-8A5E-4F4D-AA81-FEE7F006D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8844C78-FB05-4594-A2FD-0427AB97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37" y="4096095"/>
            <a:ext cx="6047619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A4159-BB04-4F78-B63D-2AAB1964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CF69D2-8FA9-48A1-A5BF-53EBF34F5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检测（或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分类</a:t>
                </a:r>
                <a:r>
                  <a:rPr lang="zh-CN" altLang="en-US" dirty="0"/>
                  <a:t>）的问题变为如何将接收空间按判决界（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阈值</a:t>
                </a:r>
                <a:r>
                  <a:rPr lang="zh-CN" altLang="en-US" dirty="0"/>
                  <a:t>）划分为不同的区域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判决界有很多划分办法，那种对观察者而言损失最小的判决界就是最佳判决界。假设转移概率密度分布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已知。</a:t>
                </a:r>
                <a:endParaRPr lang="en-US" altLang="zh-CN" dirty="0"/>
              </a:p>
              <a:p>
                <a:r>
                  <a:rPr lang="zh-CN" altLang="en-US" dirty="0"/>
                  <a:t>如何根据不同的已知条件来获得最佳判决阈值呢？</a:t>
                </a:r>
                <a:endParaRPr lang="en-US" altLang="zh-CN" dirty="0"/>
              </a:p>
              <a:p>
                <a:r>
                  <a:rPr lang="zh-CN" altLang="en-US" dirty="0"/>
                  <a:t>损失函数、转移概率分布和事件的先验概率都为已知，就能确定使平均损失为最小的最佳判决准则。假设发送信号为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接收区域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待定判决界将其分为两个区域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，转移概率分布为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表明了每个发送信号转移到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中任一点的概率。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CF69D2-8FA9-48A1-A5BF-53EBF34F5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 r="-232" b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03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D6B06-64CF-4FC4-B7AA-436ED870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B0D1B4-4DB9-4F42-8FDC-183F90CD3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zh-CN" altLang="en-US" dirty="0"/>
                  <a:t>假设发送是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接收落入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区域，这时候判别为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这种出错概率为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如果记发送一个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的平均损失为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当知道先验概率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则发送一个信号的平均损失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可以表示为：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B0D1B4-4DB9-4F42-8FDC-183F90CD3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5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504C5-FA35-4814-BE41-B08A2F49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BDEDC2-98B2-4D2E-8372-E48CAA1D5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/>
                  <a:t>显然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zh-CN" altLang="en-US" dirty="0"/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简记为：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均不小于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，这是找判决阈值等价于最小化分险，即：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这等价于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等价于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思考：什么条件下，能取最大值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BDEDC2-98B2-4D2E-8372-E48CAA1D5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927" b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F3426-5B18-4A93-9E7E-9971545A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69F60A-15D6-4E2E-B6A7-15CDE0223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显然</a:t>
                </a:r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是满足条件，即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此时的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值即称为最佳判决界（或者最佳阈值），这时得到最小的平均损失！</a:t>
                </a:r>
                <a:endParaRPr lang="en-US" altLang="zh-CN" dirty="0"/>
              </a:p>
              <a:p>
                <a:r>
                  <a:rPr lang="zh-CN" altLang="en-US" dirty="0"/>
                  <a:t>因此，最佳判决准则为：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&amp;0,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二维时简化！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69F60A-15D6-4E2E-B6A7-15CDE0223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b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45B4-C97A-42A8-96FE-04003841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基本概率论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4ADACF-E343-41D8-8A6C-C9D4FB3CD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/>
                  <a:t>： </a:t>
                </a:r>
                <a:r>
                  <a:rPr lang="zh-CN" altLang="en-US" sz="2000" dirty="0"/>
                  <a:t>设Ω是实验S的样本空间，用F表示Ω的某些⼦集构成的集合，如果F满⾜：（1）Ω ∈ F （2）如果 A ∈ F, 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lang="zh-CN" altLang="en-US" sz="2000" dirty="0"/>
                  <a:t>∈ F （3）若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zh-CN" altLang="en-US" sz="2000" dirty="0"/>
                  <a:t> ∈ F，则 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dirty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b>
                        </m:sSub>
                      </m:e>
                    </m:nary>
                    <m:r>
                      <a:rPr lang="zh-CN" altLang="en-US" sz="2000" b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zh-CN" altLang="en-US" sz="2000" dirty="0"/>
                  <a:t> ，就称F是 Ω 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事件域或σ域(σ-field 或 σ-algebra)</a:t>
                </a:r>
                <a:r>
                  <a:rPr lang="zh-CN" altLang="en-US" sz="2000" dirty="0"/>
                  <a:t>，称F中的元素为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事件</a:t>
                </a:r>
                <a:r>
                  <a:rPr lang="zh-CN" altLang="en-US" sz="2000" dirty="0"/>
                  <a:t>，称(Ω, F)是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可测空间</a:t>
                </a:r>
                <a:r>
                  <a:rPr lang="zh-CN" altLang="en-US" sz="2000" dirty="0"/>
                  <a:t>。</a:t>
                </a: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：</a:t>
                </a:r>
                <a:r>
                  <a:rPr lang="zh-CN" altLang="en-US" sz="2000" dirty="0"/>
                  <a:t>设(Ω, F)是可测空间，P是定义在F上的函数，如果P满⾜下面的条件： （1）非负性：for any A ∈ F， P(A) ≥ 0 （2）完全性：P(Ω) = 1 （3）可列可加性：对于F中互不相容的事件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dirty="0"/>
                  <a:t>, ....,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就称P为F上的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概率测度</a:t>
                </a:r>
                <a:r>
                  <a:rPr lang="zh-CN" altLang="en-US" sz="2000" dirty="0"/>
                  <a:t>，简称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概率</a:t>
                </a:r>
                <a:r>
                  <a:rPr lang="zh-CN" altLang="en-US" sz="2000" dirty="0"/>
                  <a:t>，称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(Ω,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为概率空间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zh-CN" altLang="en-US" sz="2000" dirty="0"/>
                  <a:t> 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lit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sz="2000" dirty="0"/>
                  <a:t>也是可测空间(Ω, F)上的概率, 我们称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条件概率测度</a:t>
                </a:r>
                <a:r>
                  <a:rPr lang="zh-CN" altLang="en-US" sz="2000" dirty="0"/>
                  <a:t>， 简称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条件概率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4ADACF-E343-41D8-8A6C-C9D4FB3CD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 r="-69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793B052-0A32-4888-AFF4-4309A6877CA4}"/>
              </a:ext>
            </a:extLst>
          </p:cNvPr>
          <p:cNvSpPr/>
          <p:nvPr/>
        </p:nvSpPr>
        <p:spPr>
          <a:xfrm>
            <a:off x="758190" y="6519446"/>
            <a:ext cx="1104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https://www.jianshu.com/p/106dbc7b2321?utm_campaign=maleskine&amp;utm_content=note&amp;utm_medium=seo_notes</a:t>
            </a:r>
          </a:p>
        </p:txBody>
      </p:sp>
    </p:spTree>
    <p:extLst>
      <p:ext uri="{BB962C8B-B14F-4D97-AF65-F5344CB8AC3E}">
        <p14:creationId xmlns:p14="http://schemas.microsoft.com/office/powerpoint/2010/main" val="14793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E2B67-08B7-45CF-B6F5-C07EDEC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80E18-EAF4-4A1B-8DE0-5E9EA7F2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等价于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为似然比，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为检测阈值，则条件转化为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来判断接收的类别！</a:t>
                </a:r>
                <a:endParaRPr lang="en-US" altLang="zh-CN" dirty="0"/>
              </a:p>
              <a:p>
                <a:r>
                  <a:rPr lang="zh-CN" altLang="en-US" dirty="0"/>
                  <a:t>这就是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贝叶斯准则</a:t>
                </a:r>
                <a:r>
                  <a:rPr lang="zh-CN" altLang="en-US" dirty="0"/>
                  <a:t>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80E18-EAF4-4A1B-8DE0-5E9EA7F2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 b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1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7B152-9BA8-4870-BD4C-E66164E5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3CD14-C4C8-464C-8F17-04CB90767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如果两边取对数，则为对数似然比</a:t>
                </a:r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例</a:t>
                </a:r>
                <a:r>
                  <a:rPr lang="zh-CN" altLang="en-US" sz="2000" dirty="0"/>
                  <a:t>：设有一个二元系统发送信号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zh-CN" altLang="en-US" sz="2000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zh-CN" altLang="en-US" sz="2000" dirty="0"/>
                  <a:t>，发送的先验概率分别为 </a:t>
                </a:r>
                <a:r>
                  <a:rPr lang="en-US" altLang="zh-CN" sz="2000" dirty="0"/>
                  <a:t>0.3</a:t>
                </a:r>
                <a:r>
                  <a:rPr lang="zh-CN" altLang="en-US" sz="2000" dirty="0"/>
                  <a:t>和 </a:t>
                </a:r>
                <a:r>
                  <a:rPr lang="en-US" altLang="zh-CN" sz="2000" dirty="0"/>
                  <a:t>0.7</a:t>
                </a:r>
                <a:r>
                  <a:rPr lang="zh-CN" altLang="en-US" sz="2000" dirty="0"/>
                  <a:t>，传输过程中受到平均功率为 </a:t>
                </a:r>
                <a:r>
                  <a:rPr lang="en-US" altLang="zh-CN" sz="2000" dirty="0"/>
                  <a:t>1/8 </a:t>
                </a:r>
                <a:r>
                  <a:rPr lang="zh-CN" altLang="en-US" sz="2000" dirty="0"/>
                  <a:t>瓦的加性高斯噪声的干扰，假设传送过程中四种损失函数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zh-CN" altLang="en-US" sz="2000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2000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大小分别为</a:t>
                </a:r>
                <a:r>
                  <a:rPr lang="en-US" altLang="zh-CN" sz="2000" dirty="0"/>
                  <a:t>-1,5,-1,10</a:t>
                </a:r>
                <a:r>
                  <a:rPr lang="zh-CN" altLang="en-US" sz="2000" dirty="0"/>
                  <a:t>，试求最佳贝叶斯判决界和相应的平均损失或贝叶斯风险？ </a:t>
                </a:r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5+1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0.7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77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den>
                            </m:f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−0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77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18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77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+4 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=0.3183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3CD14-C4C8-464C-8F17-04CB90767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522" r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7B152-9BA8-4870-BD4C-E66164E5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3CD14-C4C8-464C-8F17-04CB90767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而对贝叶斯风险，先计算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sz="2400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=0.0269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=0.1840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最后计算：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即可</a:t>
                </a:r>
                <a:br>
                  <a:rPr lang="zh-CN" altLang="en-US" sz="2400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3CD14-C4C8-464C-8F17-04CB90767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202C4-A4D7-4D1C-9E40-0ED73D4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最大后验概率准则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1E77C-A43B-4F95-9286-8243A298A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贝叶斯准则要求损失函数、转移概率分布和事件的先验概率都为已知，但有些情况无法或者不必要知道损失函数时，可以简单假设错误判决的损失为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而正确判决的损失为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，这时贝叶斯准则中右边的常数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根据贝叶斯公式：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1E77C-A43B-4F95-9286-8243A298A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0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44C61-C1D5-44A0-BAFE-59A6FDC7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最大似然准则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3D85A4-D9BA-47C2-A74E-0959C0F2F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如果不仅损失函数不知道，先验概率也不知道，那么这时候，就只能假定两种判决出错的概率和代价基本相同</a:t>
                </a:r>
                <a:endParaRPr lang="en-US" altLang="zh-CN" dirty="0"/>
              </a:p>
              <a:p>
                <a:r>
                  <a:rPr lang="zh-CN" altLang="en-US" dirty="0"/>
                  <a:t>这种最合理的假设就是假定常数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，这时判决准则变为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3D85A4-D9BA-47C2-A74E-0959C0F2F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22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3CB70-F1D1-48B4-85F1-605FE1F8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en-US" altLang="zh-CN" dirty="0" err="1"/>
              <a:t>Neyman</a:t>
            </a:r>
            <a:r>
              <a:rPr lang="en-US" altLang="zh-CN" dirty="0"/>
              <a:t>-Pearson</a:t>
            </a:r>
            <a:r>
              <a:rPr lang="zh-CN" altLang="en-US" dirty="0"/>
              <a:t>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34DA5F-D2E7-4AF3-81DE-9E2FD54F2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2046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3200" dirty="0"/>
                  <a:t>如果不仅损失函数不知道，先验概率也不知道，并且已知判决错误中有一类较另一类更为重要，因此需要对这类错误进行限制，例如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/>
                  <a:t>错为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200" dirty="0"/>
                  <a:t>,</a:t>
                </a:r>
                <a:r>
                  <a:rPr lang="zh-CN" altLang="en-US" sz="3200" dirty="0"/>
                  <a:t>这类错误更重要（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例如</a:t>
                </a:r>
                <a:r>
                  <a:rPr lang="zh-CN" altLang="en-US" sz="3200" dirty="0"/>
                  <a:t>：错判与漏盘的后果不一样），这时规定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3200" dirty="0"/>
                  <a:t>，在此条件下，再去确定能使其它类错误概率最小的判决界</a:t>
                </a:r>
                <a:endParaRPr lang="en-US" altLang="zh-CN" sz="3200" dirty="0"/>
              </a:p>
              <a:p>
                <a:r>
                  <a:rPr lang="zh-CN" altLang="en-US" sz="3200" dirty="0"/>
                  <a:t>例如</a:t>
                </a:r>
                <a:r>
                  <a:rPr lang="en-US" altLang="zh-CN" sz="3200" dirty="0"/>
                  <a:t>,</a:t>
                </a:r>
                <a:r>
                  <a:rPr lang="zh-CN" altLang="en-US" sz="3200" dirty="0"/>
                  <a:t>雷达系统中，确定先验概率和各类错误的代价都很困难</a:t>
                </a:r>
                <a:r>
                  <a:rPr lang="en-US" altLang="zh-CN" sz="3200" dirty="0"/>
                  <a:t>, </a:t>
                </a:r>
                <a:r>
                  <a:rPr lang="en-US" altLang="zh-CN" sz="3200" dirty="0" err="1"/>
                  <a:t>Neyman</a:t>
                </a:r>
                <a:r>
                  <a:rPr lang="en-US" altLang="zh-CN" sz="3200" dirty="0"/>
                  <a:t>-Pearson</a:t>
                </a:r>
                <a:r>
                  <a:rPr lang="zh-CN" altLang="en-US" sz="3200" dirty="0"/>
                  <a:t>准则</a:t>
                </a:r>
                <a:r>
                  <a:rPr lang="en-US" altLang="zh-CN" sz="3200" dirty="0"/>
                  <a:t>:</a:t>
                </a:r>
                <a:r>
                  <a:rPr lang="zh-CN" altLang="en-US" sz="3200" dirty="0"/>
                  <a:t>给定虚警概率的条件下</a:t>
                </a:r>
                <a:r>
                  <a:rPr lang="en-US" altLang="zh-CN" sz="3200" dirty="0"/>
                  <a:t>,</a:t>
                </a:r>
                <a:r>
                  <a:rPr lang="zh-CN" altLang="en-US" sz="3200" dirty="0"/>
                  <a:t>使检测概率最大</a:t>
                </a:r>
                <a:endParaRPr lang="en-US" altLang="zh-CN" sz="3200" dirty="0"/>
              </a:p>
              <a:p>
                <a:r>
                  <a:rPr lang="zh-CN" altLang="en-US" sz="3200" dirty="0"/>
                  <a:t>如果是二维的，则给定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3200" dirty="0"/>
                  <a:t>，则判决界就确定了！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34DA5F-D2E7-4AF3-81DE-9E2FD54F2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2046"/>
              </a:xfrm>
              <a:blipFill>
                <a:blip r:embed="rId2"/>
                <a:stretch>
                  <a:fillRect l="-1333" t="-1629" r="-5275" b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4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AE452-01D0-44A1-9EFD-DA9F1319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极小极大检测准则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E8553-CAE1-4C79-8844-0093A11F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2400" dirty="0"/>
                  <a:t>贝叶斯风险只与先验概率有关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给定一个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就可确定一个判决界，从而确定相应的错误概率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然后计算可得到贝叶斯风险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这样确定了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与贝叶斯风险的函数关系。但事实上，并不知道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，因此选择平均贝叶斯风险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000" dirty="0"/>
                  <a:t>最大的先验概率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作为假设的先验概率，并确定阈值，确定贝叶斯判决界</a:t>
                </a:r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sub>
                            </m:s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𝜷</m:t>
                        </m:r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b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16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b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/>
                  <a:t>思考：假想先验概率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后，平均贝叶斯风险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的关系是否为一条直线？</a:t>
                </a:r>
                <a:endParaRPr lang="en-US" altLang="zh-CN" sz="2000" dirty="0"/>
              </a:p>
              <a:p>
                <a:r>
                  <a:rPr lang="zh-CN" altLang="en-US" sz="2400" dirty="0"/>
                  <a:t>极小极大准则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选使贝叶斯风险具有最大值时的先验概率作为假想的先验概率，这是真正风险应不小于贝叶斯风险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𝑴𝑩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𝒅𝒑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或者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𝒅</m:t>
                        </m:r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num>
                      <m:den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𝒅𝒑</m:t>
                        </m:r>
                        <m:d>
                          <m:d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求得假想先验概率，从而确定阈值和判决界，最后确定平均分险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将其代入，可得：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E8553-CAE1-4C79-8844-0093A11F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43F42-A13A-4AD9-8B53-3294693F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极小极大检测准则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9B5098-81CB-475B-A409-87CB3D919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=0</a:t>
                </a:r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zh-CN" altLang="en-US" dirty="0"/>
                  <a:t>，则上式成为：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---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（等风险条件）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从中可求出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，于是可求出极小极大准则下的最佳阈值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9B5098-81CB-475B-A409-87CB3D919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1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CFB87-4456-4AE5-9B58-E9D38A6F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6BD2B-3672-4BBA-8892-36CD045A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基本概率公式</a:t>
            </a:r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r>
              <a:rPr lang="zh-CN" altLang="en-US" dirty="0"/>
              <a:t>概率图模型</a:t>
            </a:r>
            <a:endParaRPr lang="en-US" altLang="zh-CN" dirty="0"/>
          </a:p>
          <a:p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模式识别中常用</a:t>
            </a:r>
          </a:p>
        </p:txBody>
      </p:sp>
    </p:spTree>
    <p:extLst>
      <p:ext uri="{BB962C8B-B14F-4D97-AF65-F5344CB8AC3E}">
        <p14:creationId xmlns:p14="http://schemas.microsoft.com/office/powerpoint/2010/main" val="2039337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69799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谢    谢！</a:t>
            </a:r>
            <a:endParaRPr sz="4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" y="4339590"/>
            <a:ext cx="11443970" cy="1774825"/>
            <a:chOff x="-9897" y="2571750"/>
            <a:chExt cx="9147320" cy="1493593"/>
          </a:xfrm>
        </p:grpSpPr>
        <p:pic>
          <p:nvPicPr>
            <p:cNvPr id="14" name="Picture 5" descr="c:\users\administrator\appdata\roaming\360se6\User Data\temp\15316320130613174438_960x720.jp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6" cstate="print"/>
            <a:srcRect/>
            <a:stretch>
              <a:fillRect/>
            </a:stretch>
          </p:blipFill>
          <p:spPr bwMode="auto">
            <a:xfrm>
              <a:off x="-9897" y="2909537"/>
              <a:ext cx="2771800" cy="862026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5" name="Picture 7" descr="c:\users\administrator\appdata\roaming\360se6\User Data\temp\w296h504768_1404098312_661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27733" y="2891991"/>
              <a:ext cx="2709690" cy="914521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6" name="Picture 3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8" cstate="print"/>
            <a:srcRect/>
            <a:stretch>
              <a:fillRect/>
            </a:stretch>
          </p:blipFill>
          <p:spPr bwMode="auto">
            <a:xfrm>
              <a:off x="2627783" y="2571750"/>
              <a:ext cx="3960441" cy="1493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13FE52-58D7-4C36-819A-21C87277DBDB}"/>
              </a:ext>
            </a:extLst>
          </p:cNvPr>
          <p:cNvSpPr txBox="1"/>
          <p:nvPr/>
        </p:nvSpPr>
        <p:spPr>
          <a:xfrm>
            <a:off x="4532789" y="3731151"/>
            <a:ext cx="312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2023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5</a:t>
            </a:r>
            <a:r>
              <a:rPr lang="zh-CN" altLang="en-US" sz="2400" b="1" dirty="0">
                <a:latin typeface="+mn-ea"/>
              </a:rPr>
              <a:t>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7C26F1-04A6-401C-73FA-A8F40ACAED9F}"/>
              </a:ext>
            </a:extLst>
          </p:cNvPr>
          <p:cNvSpPr txBox="1"/>
          <p:nvPr/>
        </p:nvSpPr>
        <p:spPr>
          <a:xfrm>
            <a:off x="2587918" y="2684239"/>
            <a:ext cx="703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哈尔滨工业大学计算学部  刘绍辉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68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2ECB3-308E-496C-B785-BDEB3733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基本概率论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02056-7D6E-4237-9A5E-7BB198D28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例：掷两颗骰⼦，已知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它们的和是7</a:t>
                </a:r>
                <a:r>
                  <a:rPr lang="zh-CN" altLang="en-US" dirty="0"/>
                  <a:t>，则其中⼀颗骰⼦是1的概率是多少?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条件概率：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表示已知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发⽣的条件下，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发⽣的概率(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条件概率</a:t>
                </a:r>
                <a:r>
                  <a:rPr lang="zh-CN" altLang="en-US" dirty="0"/>
                  <a:t>)。我们知道两颗骰⼦和是7的可能情况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{(1, 6),(2, 5),(3, 4),(6, 1),(5, 2),(4, 3)}</m:t>
                    </m:r>
                  </m:oMath>
                </a14:m>
                <a:r>
                  <a:rPr lang="zh-CN" altLang="en-US" dirty="0"/>
                  <a:t>, ⼀个骰⼦是1的是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{(1, 6),(6, 1)}</m:t>
                    </m:r>
                  </m:oMath>
                </a14:m>
                <a:r>
                  <a:rPr lang="zh-CN" altLang="en-US" dirty="0"/>
                  <a:t>, 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性质</a:t>
                </a:r>
                <a:r>
                  <a:rPr lang="zh-CN" altLang="en-US" dirty="0"/>
                  <a:t>：设A,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, · · ·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/>
                  <a:t>是事件，则：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(1)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;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(2)当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· · 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dirty="0"/>
                  <a:t>, 有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(3)</a:t>
                </a: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02056-7D6E-4237-9A5E-7BB198D2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1211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14E4-5142-43F9-BAF5-A2EDCAB9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基本概率论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1AC15D-C46C-4F12-9A11-5C81103ED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zh-CN" altLang="en-US" sz="3600" dirty="0"/>
                  <a:t>全概率公式</a:t>
                </a:r>
                <a:endParaRPr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3600" dirty="0"/>
              </a:p>
              <a:p>
                <a:r>
                  <a:rPr lang="zh-CN" altLang="en-US" sz="3600" dirty="0"/>
                  <a:t>贝叶斯公式</a:t>
                </a:r>
                <a:endParaRPr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m:rPr>
                                  <m:lit/>
                                </m:r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1AC15D-C46C-4F12-9A11-5C81103ED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45B4-C97A-42A8-96FE-04003841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ADACF-E343-41D8-8A6C-C9D4FB3C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例子：想象一下，化验结果显示张三感染了埃博拉病毒，而张三知道自己刚从某个国家度假归来。他自然会询问化验的可靠程度。别人告诉他，健康的人得到正确的化验结果的概率是 </a:t>
            </a:r>
            <a:r>
              <a:rPr lang="en-US" altLang="zh-CN" sz="3200" dirty="0"/>
              <a:t>90%</a:t>
            </a:r>
            <a:r>
              <a:rPr lang="zh-CN" altLang="en-US" sz="3200" dirty="0"/>
              <a:t>。张三是不是应该开始写遗嘱了？</a:t>
            </a:r>
            <a:endParaRPr lang="en-US" altLang="zh-CN" sz="3200" dirty="0"/>
          </a:p>
          <a:p>
            <a:pPr lvl="1"/>
            <a:r>
              <a:rPr lang="zh-CN" altLang="en-US" sz="2800" dirty="0"/>
              <a:t>纯粹贝叶斯主义者的回答只有一个：不急。即使在受这种病毒影响最大的撒哈拉以南的非洲，感染埃博拉病毒的人也万中无一。所以张三这个只在某国短暂停留过的人，感染这个病毒的可能性显然不足万分之一。</a:t>
            </a:r>
            <a:endParaRPr lang="en-US" altLang="zh-CN" sz="2800" dirty="0"/>
          </a:p>
          <a:p>
            <a:pPr lvl="1"/>
            <a:r>
              <a:rPr lang="zh-CN" altLang="en-US" sz="2800" dirty="0"/>
              <a:t>请给出其贝叶斯分析的基本推理过程</a:t>
            </a:r>
          </a:p>
          <a:p>
            <a:pPr lvl="1"/>
            <a:endParaRPr lang="en-US" altLang="zh-CN" sz="28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449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89809-85A7-4FFA-B903-77B25C4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CD826-08DF-4ACE-AE7C-1709F400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按照贝叶斯公式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05C2728-9709-4808-9885-C79334EAE69B}"/>
              </a:ext>
            </a:extLst>
          </p:cNvPr>
          <p:cNvGrpSpPr/>
          <p:nvPr/>
        </p:nvGrpSpPr>
        <p:grpSpPr>
          <a:xfrm>
            <a:off x="1631995" y="2492572"/>
            <a:ext cx="9484240" cy="3579242"/>
            <a:chOff x="1470631" y="454819"/>
            <a:chExt cx="7818874" cy="244916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997FB0-8556-4FF1-AA1D-F2941E9C9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648" y="454819"/>
              <a:ext cx="7504857" cy="1534244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040C3D5-4965-4889-AE16-80E088A892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31257" y="1448941"/>
              <a:ext cx="329455" cy="54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70338F7-3F5B-454A-AF5F-8810B8DAAFA2}"/>
                </a:ext>
              </a:extLst>
            </p:cNvPr>
            <p:cNvSpPr txBox="1"/>
            <p:nvPr/>
          </p:nvSpPr>
          <p:spPr>
            <a:xfrm>
              <a:off x="1614787" y="189505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得病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1040C3F-7B4C-4C5E-8440-35704A0E8149}"/>
                </a:ext>
              </a:extLst>
            </p:cNvPr>
            <p:cNvSpPr txBox="1"/>
            <p:nvPr/>
          </p:nvSpPr>
          <p:spPr>
            <a:xfrm>
              <a:off x="8335398" y="220496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健康人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79E536A-E6DC-4E29-822A-6D71C21042B3}"/>
                </a:ext>
              </a:extLst>
            </p:cNvPr>
            <p:cNvCxnSpPr/>
            <p:nvPr/>
          </p:nvCxnSpPr>
          <p:spPr bwMode="auto">
            <a:xfrm flipH="1" flipV="1">
              <a:off x="2864768" y="1517042"/>
              <a:ext cx="187975" cy="54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9FCF2F3-4328-4F4E-9BD8-4CD2C0C85522}"/>
                </a:ext>
              </a:extLst>
            </p:cNvPr>
            <p:cNvCxnSpPr>
              <a:stCxn id="18" idx="0"/>
            </p:cNvCxnSpPr>
            <p:nvPr/>
          </p:nvCxnSpPr>
          <p:spPr bwMode="auto">
            <a:xfrm flipH="1" flipV="1">
              <a:off x="8812451" y="2075384"/>
              <a:ext cx="1" cy="129579"/>
            </a:xfrm>
            <a:prstGeom prst="straightConnector1">
              <a:avLst/>
            </a:prstGeom>
            <a:noFill/>
            <a:ln>
              <a:noFill/>
              <a:tailEnd type="triangle"/>
            </a:ln>
            <a:effectLst>
              <a:outerShdw dist="170861" dir="19080767" algn="ctr" rotWithShape="0">
                <a:srgbClr val="996633"/>
              </a:outerShdw>
            </a:effectLst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7DE92C3-0BA5-49D3-A53A-60BFB32D289A}"/>
                </a:ext>
              </a:extLst>
            </p:cNvPr>
            <p:cNvCxnSpPr>
              <a:stCxn id="18" idx="0"/>
            </p:cNvCxnSpPr>
            <p:nvPr/>
          </p:nvCxnSpPr>
          <p:spPr bwMode="auto">
            <a:xfrm flipH="1" flipV="1">
              <a:off x="8812451" y="1859484"/>
              <a:ext cx="1" cy="34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7212A8A-1D7D-48A6-859C-587C60480E1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01272" y="1942341"/>
              <a:ext cx="0" cy="705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2623407-1D20-434A-8F82-1A464A67527C}"/>
                </a:ext>
              </a:extLst>
            </p:cNvPr>
            <p:cNvSpPr txBox="1"/>
            <p:nvPr/>
          </p:nvSpPr>
          <p:spPr>
            <a:xfrm>
              <a:off x="5947604" y="2503874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健康人化验结果出错的概率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19719D1-632D-419F-9FB6-AC3A4BECF1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53200" y="1895053"/>
              <a:ext cx="1296144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521FA03-D1B6-41D7-87FD-C035DFE87362}"/>
                </a:ext>
              </a:extLst>
            </p:cNvPr>
            <p:cNvSpPr txBox="1"/>
            <p:nvPr/>
          </p:nvSpPr>
          <p:spPr>
            <a:xfrm>
              <a:off x="2504729" y="19665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</a:rPr>
                <a:t>化验阳性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6C34288-D1F1-487C-A993-C211FB5EAC59}"/>
                </a:ext>
              </a:extLst>
            </p:cNvPr>
            <p:cNvSpPr/>
            <p:nvPr/>
          </p:nvSpPr>
          <p:spPr>
            <a:xfrm>
              <a:off x="1470631" y="2463319"/>
              <a:ext cx="4079248" cy="252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感染埃博拉病毒的人来说化验结果的可靠性</a:t>
              </a:r>
              <a:endParaRPr lang="zh-CN" altLang="en-US" sz="1800" dirty="0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1EE1333-C0DF-4C74-A26A-7DFFBE6A5F50}"/>
                </a:ext>
              </a:extLst>
            </p:cNvPr>
            <p:cNvCxnSpPr/>
            <p:nvPr/>
          </p:nvCxnSpPr>
          <p:spPr bwMode="auto">
            <a:xfrm>
              <a:off x="3755871" y="1859484"/>
              <a:ext cx="1382145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B052B5AA-DA10-4149-98F8-0EB3B33F6A13}"/>
                </a:ext>
              </a:extLst>
            </p:cNvPr>
            <p:cNvCxnSpPr/>
            <p:nvPr/>
          </p:nvCxnSpPr>
          <p:spPr bwMode="auto">
            <a:xfrm flipV="1">
              <a:off x="3659007" y="1973702"/>
              <a:ext cx="733627" cy="545534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5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E60E5-D789-4916-A1C5-C138F72C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96BF7-2AEA-428C-80EE-EEF46212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我们现在差不多知道了等式右边所有的项。我们已经看到得病的概率约为</a:t>
            </a:r>
            <a:r>
              <a:rPr lang="en-US" altLang="zh-CN" dirty="0"/>
              <a:t>1/10 000</a:t>
            </a:r>
            <a:r>
              <a:rPr lang="zh-CN" altLang="en-US" dirty="0"/>
              <a:t>，健康的概率约为</a:t>
            </a:r>
            <a:r>
              <a:rPr lang="en-US" altLang="zh-CN" dirty="0"/>
              <a:t>9999/10000,</a:t>
            </a:r>
            <a:r>
              <a:rPr lang="zh-CN" altLang="en-US" dirty="0"/>
              <a:t>健康人化验出错的概率</a:t>
            </a:r>
            <a:r>
              <a:rPr lang="en-US" altLang="zh-CN" dirty="0"/>
              <a:t>1/10</a:t>
            </a:r>
          </a:p>
          <a:p>
            <a:r>
              <a:rPr lang="zh-CN" altLang="en-US" dirty="0"/>
              <a:t>感染埃博拉病毒的人来说化验结果的可靠性</a:t>
            </a:r>
            <a:r>
              <a:rPr lang="en-US" altLang="zh-CN" dirty="0"/>
              <a:t>:</a:t>
            </a:r>
            <a:r>
              <a:rPr lang="zh-CN" altLang="en-US" dirty="0"/>
              <a:t>注意到一个简单的事实：这一项是一个概率，不能大于 </a:t>
            </a:r>
            <a:r>
              <a:rPr lang="en-US" altLang="zh-CN" dirty="0"/>
              <a:t>1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21206-10FE-4334-B8A8-FD9AFB8F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18" y="4515060"/>
            <a:ext cx="7036502" cy="11697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D2D1AD-3B09-458E-8784-09505F852583}"/>
              </a:ext>
            </a:extLst>
          </p:cNvPr>
          <p:cNvSpPr/>
          <p:nvPr/>
        </p:nvSpPr>
        <p:spPr>
          <a:xfrm>
            <a:off x="4211038" y="5899819"/>
            <a:ext cx="504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张三还不需要立刻开始写遗嘱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D8BAB-9290-4B9C-AE61-4A914EB4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49993C-9D07-4573-A820-14A2C50AD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例：(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疾病普查问题</a:t>
                </a:r>
                <a:r>
                  <a:rPr lang="zh-CN" altLang="en-US" dirty="0"/>
                  <a:t>) ⼀种新⽅法对某种特定疾病的诊断准确率是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r>
                  <a:rPr lang="zh-CN" altLang="en-US" dirty="0"/>
                  <a:t>(有病被正确诊断和没病被正确诊断的概率都是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90 %</m:t>
                    </m:r>
                  </m:oMath>
                </a14:m>
                <a:r>
                  <a:rPr lang="zh-CN" altLang="en-US" dirty="0"/>
                  <a:t>). 如果群体中这种病的发病率是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0.1%</m:t>
                    </m:r>
                  </m:oMath>
                </a14:m>
                <a:r>
                  <a:rPr lang="zh-CN" altLang="en-US" dirty="0"/>
                  <a:t>, 甲在身体普查中被诊断患病，问甲的确患病的概率是多少？如果甲复查时又被诊断有病，则他的确有病的概率是多少？</a:t>
                </a:r>
              </a:p>
              <a:p>
                <a:r>
                  <a:rPr lang="zh-CN" altLang="en-US" dirty="0"/>
                  <a:t>解： 设A = 甲患病, B = 甲被诊断有病. 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=0.001,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=0.9,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使用贝叶斯公式：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0.001×0.9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0.001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×0.9+0.99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×0.1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=0.0089&lt;1%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问：如果连续检查两次，则如何？假设两次检查是独立的！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49993C-9D07-4573-A820-14A2C50AD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9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77.3843610675733,&quot;width&quot;:4364.970654250574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77.3843610675733,&quot;width&quot;:4364.970654250574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49.0838133279949,&quot;width&quot;:4267.161170400548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39.9999999999998,&quot;width&quot;:6236.81677714510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49.0838133279949,&quot;width&quot;:4267.161170400548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39.9999999999998,&quot;width&quot;:6236.81677714510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5837</TotalTime>
  <Words>4432</Words>
  <Application>Microsoft Office PowerPoint</Application>
  <PresentationFormat>宽屏</PresentationFormat>
  <Paragraphs>292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Microsoft Yahei</vt:lpstr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内容介绍</vt:lpstr>
      <vt:lpstr>5.1 基本概率论</vt:lpstr>
      <vt:lpstr>5.1 基本概率论</vt:lpstr>
      <vt:lpstr>5.1 基本概率论</vt:lpstr>
      <vt:lpstr>5.2 贝叶斯公式</vt:lpstr>
      <vt:lpstr>5.2 贝叶斯公式</vt:lpstr>
      <vt:lpstr>5.2 贝叶斯公式</vt:lpstr>
      <vt:lpstr>5.2 贝叶斯公式</vt:lpstr>
      <vt:lpstr>5.2 贝叶斯公式</vt:lpstr>
      <vt:lpstr>5.2 贝叶斯公式-贝叶斯分类</vt:lpstr>
      <vt:lpstr>5.2 贝叶斯公式-贝叶斯分类</vt:lpstr>
      <vt:lpstr>5.2 贝叶斯公式-图模型</vt:lpstr>
      <vt:lpstr>5.2 贝叶斯公式-图模型</vt:lpstr>
      <vt:lpstr>5.2 贝叶斯公式-图模型</vt:lpstr>
      <vt:lpstr>5.2 贝叶斯公式-图模型</vt:lpstr>
      <vt:lpstr>5.2 贝叶斯公式-图模型PGM</vt:lpstr>
      <vt:lpstr>5.2 贝叶斯公式-图模型PGM</vt:lpstr>
      <vt:lpstr>5.2 贝叶斯公式-贝叶斯分类-二项逻辑回归模型</vt:lpstr>
      <vt:lpstr>5.2 贝叶斯公式-逻辑回归模型</vt:lpstr>
      <vt:lpstr>5.2 贝叶斯公式-逻辑回归算法</vt:lpstr>
      <vt:lpstr>5.2生成式和判别式的异同</vt:lpstr>
      <vt:lpstr>PowerPoint 演示文稿</vt:lpstr>
      <vt:lpstr>5.3检测准则</vt:lpstr>
      <vt:lpstr>5.3检测准则</vt:lpstr>
      <vt:lpstr>5.3检测准则</vt:lpstr>
      <vt:lpstr>5.3检测准则-贝叶斯准则</vt:lpstr>
      <vt:lpstr>5.3检测准则-贝叶斯准则</vt:lpstr>
      <vt:lpstr>5.3检测准则-贝叶斯准则</vt:lpstr>
      <vt:lpstr>5.3检测准则-贝叶斯准则</vt:lpstr>
      <vt:lpstr>5.3检测准则-贝叶斯准则</vt:lpstr>
      <vt:lpstr>5.3检测准则-贝叶斯准则</vt:lpstr>
      <vt:lpstr>5.3检测准则-最大后验概率准则</vt:lpstr>
      <vt:lpstr>5.3检测准则-最大似然准则</vt:lpstr>
      <vt:lpstr>5.3检测准则-Neyman-Pearson准则</vt:lpstr>
      <vt:lpstr>5.3检测准则-极小极大检测准则</vt:lpstr>
      <vt:lpstr>5.3检测准则-极小极大检测准则</vt:lpstr>
      <vt:lpstr>本章小结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人工智能数学基础-第5章-贝叶斯公式与检测准则</dc:title>
  <dc:creator>Shaohui Liu</dc:creator>
  <cp:lastModifiedBy>刘绍辉</cp:lastModifiedBy>
  <cp:revision>162</cp:revision>
  <dcterms:created xsi:type="dcterms:W3CDTF">2022-04-04T14:33:59Z</dcterms:created>
  <dcterms:modified xsi:type="dcterms:W3CDTF">2023-05-29T01:05:06Z</dcterms:modified>
</cp:coreProperties>
</file>